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Override3.xml" ContentType="application/vnd.openxmlformats-officedocument.themeOverr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Override4.xml" ContentType="application/vnd.openxmlformats-officedocument.themeOverr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14"/>
  </p:notesMasterIdLst>
  <p:sldIdLst>
    <p:sldId id="256" r:id="rId3"/>
    <p:sldId id="257" r:id="rId4"/>
    <p:sldId id="258" r:id="rId5"/>
    <p:sldId id="259" r:id="rId6"/>
    <p:sldId id="260" r:id="rId7"/>
    <p:sldId id="266" r:id="rId8"/>
    <p:sldId id="268" r:id="rId9"/>
    <p:sldId id="261" r:id="rId10"/>
    <p:sldId id="262" r:id="rId11"/>
    <p:sldId id="270" r:id="rId12"/>
    <p:sldId id="264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1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A42BA4A6-DCAF-4F84-B62C-849CB4F2B323}" type="datetimeFigureOut">
              <a:rPr lang="en-US"/>
              <a:pPr>
                <a:defRPr/>
              </a:pPr>
              <a:t>11/26/2012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F2141222-D0BA-46CB-9FB3-FEBB2455F5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d-ID" smtClean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AC01DD7-2239-4DF2-9AF4-950F52FD6F07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d-ID" smtClean="0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3940079-601B-4180-90F7-5B7BFC7C3E58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d-ID" smtClean="0"/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8276C28-0545-41C4-AF11-6D2644B0C44F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d-ID" smtClean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C53EEB5-4512-42CB-8CDF-9A30353E9819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d-ID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A5B480A-14EC-4B41-85E2-8FDD72C16528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d-ID" smtClean="0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CEABB41-393C-41C4-B0A9-7D0DB0DC51BE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d-ID" smtClean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679C9DC-3676-4E01-88C3-CE13328F39C8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d-ID" smtClean="0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1A653DE-1F2E-4872-BB26-44453A2F5276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d-ID" smtClean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D9967ED-6C5D-4405-8910-365A65855C1A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d-ID" smtClean="0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CD7FDED-8C09-462A-A200-14826BEE7FF8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d-ID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018D0E6-41B7-48C4-B14B-197B8D9489CC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4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5" name="Rounded Rectangle 4"/>
          <p:cNvSpPr/>
          <p:nvPr/>
        </p:nvSpPr>
        <p:spPr>
          <a:xfrm>
            <a:off x="65088" y="69850"/>
            <a:ext cx="9013825" cy="6691313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3500" y="1449388"/>
            <a:ext cx="9020175" cy="15271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3500" y="1397000"/>
            <a:ext cx="9020175" cy="12065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3500" y="2976563"/>
            <a:ext cx="9020175" cy="1111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00E523-CBE2-418C-A46E-DD585E01D16C}" type="datetimeFigureOut">
              <a:rPr lang="en-US"/>
              <a:pPr>
                <a:defRPr/>
              </a:pPr>
              <a:t>11/26/2012</a:t>
            </a:fld>
            <a:endParaRPr lang="en-US"/>
          </a:p>
        </p:txBody>
      </p:sp>
      <p:sp>
        <p:nvSpPr>
          <p:cNvPr id="12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954B7635-7A1A-4D9C-836C-C2C4B97AF5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13B1E0-CCB9-463F-80D8-A0F1E6E6F84F}" type="datetimeFigureOut">
              <a:rPr lang="en-US"/>
              <a:pPr>
                <a:defRPr/>
              </a:pPr>
              <a:t>11/26/2012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9DD9D6-5B1F-4BCB-8B63-CAAADEFE31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AA1413-4E5E-4E34-9DA9-4F14585A6D64}" type="datetimeFigureOut">
              <a:rPr lang="en-US"/>
              <a:pPr>
                <a:defRPr/>
              </a:pPr>
              <a:t>11/26/2012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11D74B-2B83-4316-A993-37984D1F1B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reeform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1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F9139961-61FB-4274-A7FB-CD732A45D6EB}" type="datetimeFigureOut">
              <a:rPr lang="en-US"/>
              <a:pPr>
                <a:defRPr/>
              </a:pPr>
              <a:t>11/26/2012</a:t>
            </a:fld>
            <a:endParaRPr lang="en-US"/>
          </a:p>
        </p:txBody>
      </p:sp>
      <p:sp>
        <p:nvSpPr>
          <p:cNvPr id="12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F2883B31-E063-4500-BAFA-8F1FF1B434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6E11C3-77C2-48D1-8CC1-F8383942B2B2}" type="datetimeFigureOut">
              <a:rPr lang="en-US"/>
              <a:pPr>
                <a:defRPr/>
              </a:pPr>
              <a:t>11/26/2012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DD7F19-A8C3-44D8-85BC-7D440FDBAA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Chevron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192DDE9-DB21-4EF9-8064-1F0CEA51282D}" type="datetimeFigureOut">
              <a:rPr lang="en-US"/>
              <a:pPr>
                <a:defRPr/>
              </a:pPr>
              <a:t>11/26/2012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5B2F59D-2F4A-4E1F-8CE5-E9B7DE3F97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289876E-72B5-4F0A-8A5D-7C28553B87C5}" type="datetimeFigureOut">
              <a:rPr lang="en-US"/>
              <a:pPr>
                <a:defRPr/>
              </a:pPr>
              <a:t>11/26/2012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62AB25A-EA3D-48BD-A0F3-65E82600F0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3B7EA85-C1CF-4167-83D4-C113EAC26F30}" type="datetimeFigureOut">
              <a:rPr lang="en-US"/>
              <a:pPr>
                <a:defRPr/>
              </a:pPr>
              <a:t>11/26/2012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D587144-EE00-440D-9F12-E25508980B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7FD1081-5A1E-4170-B164-8EFBD5809E23}" type="datetimeFigureOut">
              <a:rPr lang="en-US"/>
              <a:pPr>
                <a:defRPr/>
              </a:pPr>
              <a:t>11/26/2012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9D3F7F8-2757-4E14-A220-39D12B67B3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549785-05A4-4838-8F09-CD980CBBF396}" type="datetimeFigureOut">
              <a:rPr lang="en-US"/>
              <a:pPr>
                <a:defRPr/>
              </a:pPr>
              <a:t>11/26/2012</a:t>
            </a:fld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0DCE62-F8EA-4761-BD74-054F8C2E67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3C0DE89-9DCF-496B-8AFC-0423EE7BE25B}" type="datetimeFigureOut">
              <a:rPr lang="en-US"/>
              <a:pPr>
                <a:defRPr/>
              </a:pPr>
              <a:t>11/26/2012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B8605F3-BB94-4B04-8CA8-E00FDD0F42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1E3912-2BA2-4C7E-8A07-9B139D0B59D8}" type="datetimeFigureOut">
              <a:rPr lang="en-US"/>
              <a:pPr>
                <a:defRPr/>
              </a:pPr>
              <a:t>11/26/2012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F4326D-589B-4F81-B869-461ABBAFD3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Chevron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403528E5-1A4E-4EFB-9304-3A7D6734C14E}" type="datetimeFigureOut">
              <a:rPr lang="en-US"/>
              <a:pPr>
                <a:defRPr/>
              </a:pPr>
              <a:t>11/26/2012</a:t>
            </a:fld>
            <a:endParaRPr lang="en-US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9660CB01-6669-45FF-B157-5566DB84CC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8FECDC-CF13-4163-968B-C2236171ACA7}" type="datetimeFigureOut">
              <a:rPr lang="en-US"/>
              <a:pPr>
                <a:defRPr/>
              </a:pPr>
              <a:t>11/26/2012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A95971-B181-4D38-A1C4-803E6A06A8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CE1BA7-39A7-4359-BBBA-C8D80188EA0A}" type="datetimeFigureOut">
              <a:rPr lang="en-US"/>
              <a:pPr>
                <a:defRPr/>
              </a:pPr>
              <a:t>11/26/2012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996543-A6BD-40E3-AB20-6A90F25781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5" name="Rounded Rectangle 4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 flipV="1">
            <a:off x="69850" y="2376488"/>
            <a:ext cx="901382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9850" y="2341563"/>
            <a:ext cx="901382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8263" y="2468563"/>
            <a:ext cx="9015412" cy="4603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/>
          <a:lstStyle>
            <a:lvl1pPr algn="l">
              <a:buNone/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2A617A-06C2-420C-A66B-DEFB68FB2E35}" type="datetimeFigureOut">
              <a:rPr lang="en-US"/>
              <a:pPr>
                <a:defRPr/>
              </a:pPr>
              <a:t>11/26/2012</a:t>
            </a:fld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D9AEFD-A42A-43B1-83BF-86B867886F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FD47A1-BFCB-4281-AD79-3A0B91F17E40}" type="datetimeFigureOut">
              <a:rPr lang="en-US"/>
              <a:pPr>
                <a:defRPr/>
              </a:pPr>
              <a:t>11/26/2012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638563-A29F-4A82-B181-C74A775E99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53C8C2-6ADB-4836-88B7-5ACECEA4B173}" type="datetimeFigureOut">
              <a:rPr lang="en-US"/>
              <a:pPr>
                <a:defRPr/>
              </a:pPr>
              <a:t>11/26/2012</a:t>
            </a:fld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F79418-C26C-48C4-9948-A5118925D3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984E66-BE96-48D3-B98A-915D3DF00102}" type="datetimeFigureOut">
              <a:rPr lang="en-US"/>
              <a:pPr>
                <a:defRPr/>
              </a:pPr>
              <a:t>11/26/2012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2A19C2-47C7-4339-839F-2063985AA5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8E2B89-7D30-41BC-8E6D-60071EDB5B80}" type="datetimeFigureOut">
              <a:rPr lang="en-US"/>
              <a:pPr>
                <a:defRPr/>
              </a:pPr>
              <a:t>11/26/2012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AA5BD7-EE23-4727-97F4-4FD434F459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6" name="Rounded Rectangle 5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 algn="l">
              <a:buNone/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CDE83A-DAA1-4288-A3BB-A9EFE8005071}" type="datetimeFigureOut">
              <a:rPr lang="en-US"/>
              <a:pPr>
                <a:defRPr/>
              </a:pPr>
              <a:t>11/26/2012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DD2438-D2C3-4F49-BB75-0BD7B7EE43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 flipV="1">
            <a:off x="68263" y="4683125"/>
            <a:ext cx="900747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8263" y="4649788"/>
            <a:ext cx="900747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8263" y="4773613"/>
            <a:ext cx="9007475" cy="476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679E12-73E6-4136-AE1A-1D9849C5C5B2}" type="datetimeFigureOut">
              <a:rPr lang="en-US"/>
              <a:pPr>
                <a:defRPr/>
              </a:pPr>
              <a:t>11/26/2012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36E9B7-2588-41A6-8D1D-A2635B4F6B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28" name="Title Placeholder 21"/>
          <p:cNvSpPr>
            <a:spLocks noGrp="1"/>
          </p:cNvSpPr>
          <p:nvPr>
            <p:ph type="title"/>
          </p:nvPr>
        </p:nvSpPr>
        <p:spPr bwMode="auto">
          <a:xfrm>
            <a:off x="914400" y="274638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9144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914400" y="1447800"/>
            <a:ext cx="77724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C1B51F89-3ECD-4F1E-BD07-52B27A6D6253}" type="datetimeFigureOut">
              <a:rPr lang="en-US"/>
              <a:pPr>
                <a:defRPr/>
              </a:pPr>
              <a:t>11/26/2012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050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fld id="{9F59A6FB-F98B-4FB7-8CAD-8D9477073F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2" r:id="rId1"/>
    <p:sldLayoutId id="2147483761" r:id="rId2"/>
    <p:sldLayoutId id="2147483773" r:id="rId3"/>
    <p:sldLayoutId id="2147483762" r:id="rId4"/>
    <p:sldLayoutId id="2147483763" r:id="rId5"/>
    <p:sldLayoutId id="2147483764" r:id="rId6"/>
    <p:sldLayoutId id="2147483765" r:id="rId7"/>
    <p:sldLayoutId id="2147483774" r:id="rId8"/>
    <p:sldLayoutId id="2147483775" r:id="rId9"/>
    <p:sldLayoutId id="2147483766" r:id="rId10"/>
    <p:sldLayoutId id="2147483767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9pPr>
    </p:titleStyle>
    <p:bodyStyle>
      <a:lvl1pPr marL="273050" indent="-273050" algn="l" rtl="0" eaLnBrk="0" fontAlgn="base" hangingPunct="0">
        <a:spcBef>
          <a:spcPts val="575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28600" algn="l" rtl="0" eaLnBrk="0" fontAlgn="base" hangingPunct="0">
        <a:spcBef>
          <a:spcPts val="375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ts val="375"/>
        </a:spcBef>
        <a:spcAft>
          <a:spcPct val="0"/>
        </a:spcAft>
        <a:buClr>
          <a:srgbClr val="E6B1AB"/>
        </a:buClr>
        <a:buSzPct val="8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ts val="375"/>
        </a:spcBef>
        <a:spcAft>
          <a:spcPct val="0"/>
        </a:spcAft>
        <a:buClr>
          <a:srgbClr val="A28E6A"/>
        </a:buClr>
        <a:buSzPct val="80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75"/>
        </a:spcBef>
        <a:spcAft>
          <a:spcPct val="0"/>
        </a:spcAft>
        <a:buClr>
          <a:srgbClr val="A28E6A"/>
        </a:buClr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057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F427183E-1682-41E4-8587-88FC5728EB0E}" type="datetimeFigureOut">
              <a:rPr lang="en-US"/>
              <a:pPr>
                <a:defRPr/>
              </a:pPr>
              <a:t>11/26/2012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AC349707-DDF8-4740-87C6-BF9EF3E1B8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6" r:id="rId1"/>
    <p:sldLayoutId id="2147483768" r:id="rId2"/>
    <p:sldLayoutId id="2147483777" r:id="rId3"/>
    <p:sldLayoutId id="2147483778" r:id="rId4"/>
    <p:sldLayoutId id="2147483779" r:id="rId5"/>
    <p:sldLayoutId id="2147483780" r:id="rId6"/>
    <p:sldLayoutId id="2147483769" r:id="rId7"/>
    <p:sldLayoutId id="2147483781" r:id="rId8"/>
    <p:sldLayoutId id="2147483782" r:id="rId9"/>
    <p:sldLayoutId id="2147483770" r:id="rId10"/>
    <p:sldLayoutId id="214748377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ubtitle 2"/>
          <p:cNvSpPr>
            <a:spLocks noGrp="1"/>
          </p:cNvSpPr>
          <p:nvPr>
            <p:ph type="subTitle" idx="1"/>
          </p:nvPr>
        </p:nvSpPr>
        <p:spPr>
          <a:xfrm>
            <a:off x="609600" y="3352800"/>
            <a:ext cx="8001000" cy="3124200"/>
          </a:xfrm>
        </p:spPr>
        <p:txBody>
          <a:bodyPr/>
          <a:lstStyle/>
          <a:p>
            <a:pPr eaLnBrk="1" hangingPunct="1"/>
            <a:endParaRPr lang="en-US" b="1" dirty="0" smtClean="0">
              <a:solidFill>
                <a:schemeClr val="tx1"/>
              </a:solidFill>
            </a:endParaRPr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sz="2000" dirty="0" err="1" smtClean="0">
                <a:solidFill>
                  <a:schemeClr val="tx1"/>
                </a:solidFill>
                <a:latin typeface="Berlin Sans FB" pitchFamily="34" charset="0"/>
              </a:rPr>
              <a:t>Departemen</a:t>
            </a:r>
            <a:r>
              <a:rPr lang="en-US" sz="2000" dirty="0" smtClean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Berlin Sans FB" pitchFamily="34" charset="0"/>
              </a:rPr>
              <a:t>Ekonomi</a:t>
            </a:r>
            <a:r>
              <a:rPr lang="en-US" sz="2000" dirty="0" smtClean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Berlin Sans FB" pitchFamily="34" charset="0"/>
              </a:rPr>
              <a:t>Sumberdaya</a:t>
            </a:r>
            <a:r>
              <a:rPr lang="en-US" sz="2000" dirty="0" smtClean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Berlin Sans FB" pitchFamily="34" charset="0"/>
              </a:rPr>
              <a:t>dan</a:t>
            </a:r>
            <a:r>
              <a:rPr lang="en-US" sz="2000" dirty="0" smtClean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Berlin Sans FB" pitchFamily="34" charset="0"/>
              </a:rPr>
              <a:t>Lingkungan</a:t>
            </a:r>
            <a:endParaRPr lang="en-US" sz="2000" dirty="0" smtClean="0">
              <a:solidFill>
                <a:schemeClr val="tx1"/>
              </a:solidFill>
              <a:latin typeface="Berlin Sans FB" pitchFamily="34" charset="0"/>
            </a:endParaRPr>
          </a:p>
          <a:p>
            <a:pPr eaLnBrk="1" hangingPunct="1"/>
            <a:r>
              <a:rPr lang="en-US" sz="2000" dirty="0" err="1" smtClean="0">
                <a:solidFill>
                  <a:schemeClr val="tx1"/>
                </a:solidFill>
                <a:latin typeface="Berlin Sans FB" pitchFamily="34" charset="0"/>
              </a:rPr>
              <a:t>Fakultas</a:t>
            </a:r>
            <a:r>
              <a:rPr lang="en-US" sz="2000" dirty="0" smtClean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Berlin Sans FB" pitchFamily="34" charset="0"/>
              </a:rPr>
              <a:t>Ekonomi</a:t>
            </a:r>
            <a:r>
              <a:rPr lang="en-US" sz="2000" dirty="0" smtClean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Berlin Sans FB" pitchFamily="34" charset="0"/>
              </a:rPr>
              <a:t>dan</a:t>
            </a:r>
            <a:r>
              <a:rPr lang="en-US" sz="2000" dirty="0" smtClean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Berlin Sans FB" pitchFamily="34" charset="0"/>
              </a:rPr>
              <a:t>Manajemen</a:t>
            </a:r>
            <a:r>
              <a:rPr lang="en-US" sz="2000" dirty="0" smtClean="0">
                <a:solidFill>
                  <a:schemeClr val="tx1"/>
                </a:solidFill>
                <a:latin typeface="Berlin Sans FB" pitchFamily="34" charset="0"/>
              </a:rPr>
              <a:t> - IPB</a:t>
            </a:r>
            <a:endParaRPr lang="en-US" sz="2400" dirty="0" smtClean="0">
              <a:solidFill>
                <a:schemeClr val="tx1"/>
              </a:solidFill>
              <a:latin typeface="Berlin Sans FB" pitchFamily="34" charset="0"/>
            </a:endParaRPr>
          </a:p>
          <a:p>
            <a:pPr eaLnBrk="1" hangingPunct="1"/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14339" name="Title 1"/>
          <p:cNvSpPr>
            <a:spLocks noGrp="1"/>
          </p:cNvSpPr>
          <p:nvPr>
            <p:ph type="ctrTitle"/>
          </p:nvPr>
        </p:nvSpPr>
        <p:spPr>
          <a:xfrm>
            <a:off x="457200" y="685800"/>
            <a:ext cx="8229600" cy="2290763"/>
          </a:xfrm>
        </p:spPr>
        <p:txBody>
          <a:bodyPr/>
          <a:lstStyle/>
          <a:p>
            <a:pPr eaLnBrk="1" hangingPunct="1"/>
            <a:r>
              <a:rPr b="1" smtClean="0">
                <a:solidFill>
                  <a:schemeClr val="tx1"/>
                </a:solidFill>
              </a:rPr>
              <a:t>Topik </a:t>
            </a:r>
            <a:r>
              <a:rPr b="1" smtClean="0">
                <a:solidFill>
                  <a:schemeClr val="tx1"/>
                </a:solidFill>
              </a:rPr>
              <a:t>11</a:t>
            </a:r>
            <a:r>
              <a:rPr b="1" smtClean="0"/>
              <a:t/>
            </a:r>
            <a:br>
              <a:rPr b="1" smtClean="0"/>
            </a:br>
            <a:r>
              <a:rPr b="1" smtClean="0"/>
              <a:t/>
            </a:r>
            <a:br>
              <a:rPr b="1" smtClean="0"/>
            </a:br>
            <a:r>
              <a:rPr b="1" smtClean="0"/>
              <a:t>KEBIJAKAN HARGA PRODUK PERTANIAN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15962"/>
          </a:xfrm>
        </p:spPr>
        <p:txBody>
          <a:bodyPr>
            <a:normAutofit fontScale="90000"/>
          </a:bodyPr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en-US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7.</a:t>
            </a:r>
            <a:r>
              <a:rPr lang="en-US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Kebijakan</a:t>
            </a:r>
            <a:r>
              <a:rPr lang="en-US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Subsidi</a:t>
            </a:r>
            <a:r>
              <a:rPr lang="en-US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Ekspor</a:t>
            </a:r>
            <a:endParaRPr lang="en-US" dirty="0"/>
          </a:p>
        </p:txBody>
      </p:sp>
      <p:sp>
        <p:nvSpPr>
          <p:cNvPr id="23555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en-US" sz="2000" smtClean="0">
                <a:solidFill>
                  <a:srgbClr val="0070C0"/>
                </a:solidFill>
              </a:rPr>
              <a:t>Tujuan	: </a:t>
            </a:r>
            <a:r>
              <a:rPr lang="en-US" sz="2000" smtClean="0"/>
              <a:t>mempertahankan harga domestik tinggi (melindungi petani)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z="2000" smtClean="0">
                <a:solidFill>
                  <a:srgbClr val="0070C0"/>
                </a:solidFill>
              </a:rPr>
              <a:t>Dampak</a:t>
            </a:r>
            <a:r>
              <a:rPr lang="en-US" sz="2000" smtClean="0"/>
              <a:t>	: kebijakan berdampak terhadap harga dan produksi domestik (ex:   	 	devaluasi nilai tukar)</a:t>
            </a:r>
          </a:p>
          <a:p>
            <a:pPr eaLnBrk="1" hangingPunct="1">
              <a:buFont typeface="Wingdings 2" pitchFamily="18" charset="2"/>
              <a:buNone/>
            </a:pPr>
            <a:endParaRPr lang="en-US" sz="2000" smtClean="0"/>
          </a:p>
        </p:txBody>
      </p:sp>
      <p:cxnSp>
        <p:nvCxnSpPr>
          <p:cNvPr id="6" name="Straight Connector 5"/>
          <p:cNvCxnSpPr/>
          <p:nvPr/>
        </p:nvCxnSpPr>
        <p:spPr>
          <a:xfrm rot="5400000">
            <a:off x="1" y="4648200"/>
            <a:ext cx="2743200" cy="317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371600" y="6019800"/>
            <a:ext cx="54864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1371600" y="3962400"/>
            <a:ext cx="3017838" cy="1588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rot="16200000" flipH="1">
            <a:off x="3581400" y="3657600"/>
            <a:ext cx="1905000" cy="990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16200000" flipH="1">
            <a:off x="3240088" y="3708400"/>
            <a:ext cx="1905000" cy="990600"/>
          </a:xfrm>
          <a:prstGeom prst="line">
            <a:avLst/>
          </a:prstGeom>
          <a:ln>
            <a:solidFill>
              <a:srgbClr val="00206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Arc 16"/>
          <p:cNvSpPr/>
          <p:nvPr/>
        </p:nvSpPr>
        <p:spPr>
          <a:xfrm rot="5071508">
            <a:off x="765175" y="1038226"/>
            <a:ext cx="3703637" cy="4138612"/>
          </a:xfrm>
          <a:prstGeom prst="arc">
            <a:avLst>
              <a:gd name="adj1" fmla="val 17273526"/>
              <a:gd name="adj2" fmla="val 21033346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8" name="Straight Connector 17"/>
          <p:cNvCxnSpPr/>
          <p:nvPr/>
        </p:nvCxnSpPr>
        <p:spPr>
          <a:xfrm>
            <a:off x="1384300" y="4495800"/>
            <a:ext cx="3292475" cy="1588"/>
          </a:xfrm>
          <a:prstGeom prst="line">
            <a:avLst/>
          </a:prstGeom>
          <a:ln>
            <a:solidFill>
              <a:srgbClr val="00206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563" name="TextBox 18"/>
          <p:cNvSpPr txBox="1">
            <a:spLocks noChangeArrowheads="1"/>
          </p:cNvSpPr>
          <p:nvPr/>
        </p:nvSpPr>
        <p:spPr bwMode="auto">
          <a:xfrm>
            <a:off x="4648200" y="3352800"/>
            <a:ext cx="304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latin typeface="Perpetua" pitchFamily="18" charset="0"/>
              </a:rPr>
              <a:t>S</a:t>
            </a:r>
          </a:p>
        </p:txBody>
      </p:sp>
      <p:sp>
        <p:nvSpPr>
          <p:cNvPr id="23564" name="TextBox 20"/>
          <p:cNvSpPr txBox="1">
            <a:spLocks noChangeArrowheads="1"/>
          </p:cNvSpPr>
          <p:nvPr/>
        </p:nvSpPr>
        <p:spPr bwMode="auto">
          <a:xfrm>
            <a:off x="5029200" y="5105400"/>
            <a:ext cx="8382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latin typeface="Perpetua" pitchFamily="18" charset="0"/>
              </a:rPr>
              <a:t>D’ </a:t>
            </a:r>
            <a:r>
              <a:rPr lang="en-US">
                <a:latin typeface="Perpetua" pitchFamily="18" charset="0"/>
              </a:rPr>
              <a:t>ekspor</a:t>
            </a:r>
            <a:r>
              <a:rPr lang="en-US" sz="1400">
                <a:latin typeface="Perpetua" pitchFamily="18" charset="0"/>
              </a:rPr>
              <a:t> </a:t>
            </a:r>
            <a:endParaRPr lang="en-US">
              <a:latin typeface="Perpetua" pitchFamily="18" charset="0"/>
            </a:endParaRPr>
          </a:p>
        </p:txBody>
      </p:sp>
      <p:sp>
        <p:nvSpPr>
          <p:cNvPr id="23565" name="TextBox 22"/>
          <p:cNvSpPr txBox="1">
            <a:spLocks noChangeArrowheads="1"/>
          </p:cNvSpPr>
          <p:nvPr/>
        </p:nvSpPr>
        <p:spPr bwMode="auto">
          <a:xfrm>
            <a:off x="1028700" y="4305300"/>
            <a:ext cx="4572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Perpetua" pitchFamily="18" charset="0"/>
              </a:rPr>
              <a:t>P</a:t>
            </a:r>
            <a:r>
              <a:rPr lang="en-US" baseline="-25000">
                <a:latin typeface="Perpetua" pitchFamily="18" charset="0"/>
              </a:rPr>
              <a:t>1</a:t>
            </a:r>
          </a:p>
        </p:txBody>
      </p:sp>
      <p:sp>
        <p:nvSpPr>
          <p:cNvPr id="23566" name="TextBox 23"/>
          <p:cNvSpPr txBox="1">
            <a:spLocks noChangeArrowheads="1"/>
          </p:cNvSpPr>
          <p:nvPr/>
        </p:nvSpPr>
        <p:spPr bwMode="auto">
          <a:xfrm>
            <a:off x="1041400" y="3733800"/>
            <a:ext cx="457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Perpetua" pitchFamily="18" charset="0"/>
              </a:rPr>
              <a:t>P</a:t>
            </a:r>
            <a:r>
              <a:rPr lang="en-US" baseline="-25000">
                <a:latin typeface="Perpetua" pitchFamily="18" charset="0"/>
              </a:rPr>
              <a:t>2</a:t>
            </a:r>
          </a:p>
        </p:txBody>
      </p:sp>
      <p:sp>
        <p:nvSpPr>
          <p:cNvPr id="23567" name="TextBox 27"/>
          <p:cNvSpPr txBox="1">
            <a:spLocks noChangeArrowheads="1"/>
          </p:cNvSpPr>
          <p:nvPr/>
        </p:nvSpPr>
        <p:spPr bwMode="auto">
          <a:xfrm>
            <a:off x="6705600" y="6062663"/>
            <a:ext cx="11430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600">
                <a:latin typeface="Perpetua" pitchFamily="18" charset="0"/>
              </a:rPr>
              <a:t>Jumlah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-76200" y="4233446"/>
            <a:ext cx="1600200" cy="338554"/>
          </a:xfrm>
          <a:prstGeom prst="rect">
            <a:avLst/>
          </a:prstGeom>
          <a:noFill/>
          <a:scene3d>
            <a:camera prst="orthographicFront">
              <a:rot lat="0" lon="0" rev="5400000"/>
            </a:camera>
            <a:lightRig rig="threePt" dir="t"/>
          </a:scene3d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 err="1">
                <a:latin typeface="+mn-lt"/>
              </a:rPr>
              <a:t>Harga</a:t>
            </a:r>
            <a:r>
              <a:rPr lang="en-US" sz="1600" dirty="0">
                <a:latin typeface="+mn-lt"/>
              </a:rPr>
              <a:t> per unit</a:t>
            </a:r>
          </a:p>
        </p:txBody>
      </p:sp>
      <p:sp>
        <p:nvSpPr>
          <p:cNvPr id="23569" name="TextBox 30"/>
          <p:cNvSpPr txBox="1">
            <a:spLocks noChangeArrowheads="1"/>
          </p:cNvSpPr>
          <p:nvPr/>
        </p:nvSpPr>
        <p:spPr bwMode="auto">
          <a:xfrm>
            <a:off x="3886200" y="6096000"/>
            <a:ext cx="457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Perpetua" pitchFamily="18" charset="0"/>
              </a:rPr>
              <a:t>Q</a:t>
            </a:r>
            <a:r>
              <a:rPr lang="en-US" baseline="-25000">
                <a:latin typeface="Perpetua" pitchFamily="18" charset="0"/>
              </a:rPr>
              <a:t>1</a:t>
            </a:r>
          </a:p>
        </p:txBody>
      </p:sp>
      <p:sp>
        <p:nvSpPr>
          <p:cNvPr id="23570" name="TextBox 31"/>
          <p:cNvSpPr txBox="1">
            <a:spLocks noChangeArrowheads="1"/>
          </p:cNvSpPr>
          <p:nvPr/>
        </p:nvSpPr>
        <p:spPr bwMode="auto">
          <a:xfrm>
            <a:off x="4191000" y="6096000"/>
            <a:ext cx="457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Perpetua" pitchFamily="18" charset="0"/>
              </a:rPr>
              <a:t>Q</a:t>
            </a:r>
            <a:r>
              <a:rPr lang="en-US" baseline="-25000">
                <a:latin typeface="Perpetua" pitchFamily="18" charset="0"/>
              </a:rPr>
              <a:t>2</a:t>
            </a:r>
          </a:p>
        </p:txBody>
      </p:sp>
      <p:sp>
        <p:nvSpPr>
          <p:cNvPr id="23571" name="TextBox 32"/>
          <p:cNvSpPr txBox="1">
            <a:spLocks noChangeArrowheads="1"/>
          </p:cNvSpPr>
          <p:nvPr/>
        </p:nvSpPr>
        <p:spPr bwMode="auto">
          <a:xfrm>
            <a:off x="4495800" y="6096000"/>
            <a:ext cx="457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Perpetua" pitchFamily="18" charset="0"/>
              </a:rPr>
              <a:t>Q</a:t>
            </a:r>
            <a:r>
              <a:rPr lang="en-US" baseline="-25000">
                <a:latin typeface="Perpetua" pitchFamily="18" charset="0"/>
              </a:rPr>
              <a:t>3</a:t>
            </a:r>
          </a:p>
        </p:txBody>
      </p:sp>
      <p:sp>
        <p:nvSpPr>
          <p:cNvPr id="34" name="Oval 33"/>
          <p:cNvSpPr/>
          <p:nvPr/>
        </p:nvSpPr>
        <p:spPr>
          <a:xfrm>
            <a:off x="914400" y="3744913"/>
            <a:ext cx="685800" cy="1066800"/>
          </a:xfrm>
          <a:prstGeom prst="ellipse">
            <a:avLst/>
          </a:prstGeom>
          <a:noFill/>
          <a:ln w="22225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35" name="Straight Connector 34"/>
          <p:cNvCxnSpPr/>
          <p:nvPr/>
        </p:nvCxnSpPr>
        <p:spPr>
          <a:xfrm rot="5400000">
            <a:off x="3010694" y="4990306"/>
            <a:ext cx="2057400" cy="1588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rot="5400000">
            <a:off x="3991769" y="5252244"/>
            <a:ext cx="1463675" cy="1587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575" name="TextBox 37"/>
          <p:cNvSpPr txBox="1">
            <a:spLocks noChangeArrowheads="1"/>
          </p:cNvSpPr>
          <p:nvPr/>
        </p:nvSpPr>
        <p:spPr bwMode="auto">
          <a:xfrm>
            <a:off x="4724400" y="5181600"/>
            <a:ext cx="533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latin typeface="Perpetua" pitchFamily="18" charset="0"/>
              </a:rPr>
              <a:t>D</a:t>
            </a:r>
            <a:r>
              <a:rPr lang="en-US" sz="1400" b="1">
                <a:latin typeface="Perpetua" pitchFamily="18" charset="0"/>
              </a:rPr>
              <a:t> </a:t>
            </a:r>
            <a:endParaRPr lang="en-US">
              <a:latin typeface="Perpetua" pitchFamily="18" charset="0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3368675" y="5013325"/>
            <a:ext cx="2103438" cy="1588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5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286000"/>
            <a:ext cx="7772400" cy="685800"/>
          </a:xfrm>
        </p:spPr>
        <p:txBody>
          <a:bodyPr>
            <a:noAutofit/>
          </a:bodyPr>
          <a:lstStyle/>
          <a:p>
            <a:pPr algn="ctr" eaLnBrk="1" hangingPunct="1">
              <a:buFont typeface="Wingdings 3" pitchFamily="18" charset="2"/>
              <a:buNone/>
              <a:defRPr/>
            </a:pPr>
            <a:r>
              <a:rPr lang="en-US" sz="60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Bell MT" pitchFamily="18" charset="0"/>
              </a:rPr>
              <a:t>….Terima Kasih….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en-US" sz="5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1.</a:t>
            </a:r>
            <a:r>
              <a:rPr lang="en-US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Garamond" pitchFamily="18" charset="0"/>
              </a:rPr>
              <a:t>Pendahuluan</a:t>
            </a:r>
            <a:endParaRPr lang="en-US" b="1" dirty="0">
              <a:solidFill>
                <a:schemeClr val="tx1"/>
              </a:solidFill>
              <a:latin typeface="Garamond" pitchFamily="18" charset="0"/>
            </a:endParaRPr>
          </a:p>
        </p:txBody>
      </p:sp>
      <p:sp>
        <p:nvSpPr>
          <p:cNvPr id="1536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1905000"/>
            <a:ext cx="8305800" cy="4267200"/>
          </a:xfrm>
        </p:spPr>
        <p:txBody>
          <a:bodyPr/>
          <a:lstStyle/>
          <a:p>
            <a:pPr eaLnBrk="1" hangingPunct="1">
              <a:spcBef>
                <a:spcPct val="0"/>
              </a:spcBef>
              <a:buFont typeface="Wingdings" pitchFamily="2" charset="2"/>
              <a:buChar char="q"/>
            </a:pPr>
            <a:r>
              <a:rPr lang="en-US" smtClean="0"/>
              <a:t> Produk pertanian bersifat strategis           intervensi kebijakan </a:t>
            </a:r>
          </a:p>
          <a:p>
            <a:pPr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en-US" smtClean="0"/>
              <a:t>     harga 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Char char="q"/>
            </a:pPr>
            <a:r>
              <a:rPr lang="en-US" smtClean="0"/>
              <a:t> Pertimbangan politik berperan penting dlm penentuan harga  </a:t>
            </a:r>
          </a:p>
          <a:p>
            <a:pPr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en-US" smtClean="0"/>
              <a:t>     komoditi pertanian</a:t>
            </a:r>
          </a:p>
          <a:p>
            <a:pPr eaLnBrk="1" hangingPunct="1">
              <a:buFont typeface="Wingdings" pitchFamily="2" charset="2"/>
              <a:buChar char="q"/>
            </a:pPr>
            <a:r>
              <a:rPr lang="en-US" smtClean="0"/>
              <a:t> Meski demikian, pertimbangan ekonomi menjadi tolak ukur dasar, terutama dlm memprediksi konsekuensi dari intervensi yang diambil</a:t>
            </a:r>
          </a:p>
          <a:p>
            <a:pPr eaLnBrk="1" hangingPunct="1">
              <a:buFont typeface="Wingdings" pitchFamily="2" charset="2"/>
              <a:buChar char="q"/>
            </a:pPr>
            <a:r>
              <a:rPr lang="en-US" smtClean="0"/>
              <a:t> Konsekuensi intervensi harga : stabilitas harga, surplus-defisit ketersediaan produk, volume perdagangan, harga konsumen, dan biaya yang ditanggung pemerintah</a:t>
            </a:r>
          </a:p>
          <a:p>
            <a:pPr eaLnBrk="1" hangingPunct="1">
              <a:buFont typeface="Wingdings 2" pitchFamily="18" charset="2"/>
              <a:buNone/>
            </a:pPr>
            <a:endParaRPr lang="en-US" smtClean="0"/>
          </a:p>
        </p:txBody>
      </p:sp>
      <p:sp>
        <p:nvSpPr>
          <p:cNvPr id="4" name="Striped Right Arrow 3"/>
          <p:cNvSpPr/>
          <p:nvPr/>
        </p:nvSpPr>
        <p:spPr>
          <a:xfrm>
            <a:off x="5283200" y="2006600"/>
            <a:ext cx="381000" cy="304800"/>
          </a:xfrm>
          <a:prstGeom prst="stripedRightArrow">
            <a:avLst/>
          </a:prstGeom>
          <a:solidFill>
            <a:schemeClr val="tx1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92162"/>
          </a:xfrm>
        </p:spPr>
        <p:txBody>
          <a:bodyPr>
            <a:normAutofit fontScale="90000"/>
          </a:bodyPr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en-US" sz="5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2.</a:t>
            </a:r>
            <a:r>
              <a:rPr lang="en-US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 </a:t>
            </a:r>
            <a:r>
              <a:rPr lang="en-US" sz="3100" b="1" dirty="0" err="1" smtClean="0">
                <a:solidFill>
                  <a:schemeClr val="tx1"/>
                </a:solidFill>
                <a:latin typeface="Garamond" pitchFamily="18" charset="0"/>
              </a:rPr>
              <a:t>Tujuan</a:t>
            </a:r>
            <a:r>
              <a:rPr lang="en-US" sz="3100" b="1" dirty="0" smtClean="0">
                <a:solidFill>
                  <a:schemeClr val="tx1"/>
                </a:solidFill>
                <a:latin typeface="Garamond" pitchFamily="18" charset="0"/>
              </a:rPr>
              <a:t> </a:t>
            </a:r>
            <a:r>
              <a:rPr lang="en-US" sz="3100" b="1" dirty="0" err="1" smtClean="0">
                <a:solidFill>
                  <a:schemeClr val="tx1"/>
                </a:solidFill>
                <a:latin typeface="Garamond" pitchFamily="18" charset="0"/>
              </a:rPr>
              <a:t>Kebijakan</a:t>
            </a:r>
            <a:r>
              <a:rPr lang="en-US" sz="3100" b="1" dirty="0" smtClean="0">
                <a:solidFill>
                  <a:schemeClr val="tx1"/>
                </a:solidFill>
                <a:latin typeface="Garamond" pitchFamily="18" charset="0"/>
              </a:rPr>
              <a:t> </a:t>
            </a:r>
            <a:r>
              <a:rPr lang="en-US" sz="3100" b="1" dirty="0" err="1" smtClean="0">
                <a:solidFill>
                  <a:schemeClr val="tx1"/>
                </a:solidFill>
                <a:latin typeface="Garamond" pitchFamily="18" charset="0"/>
              </a:rPr>
              <a:t>Harga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16387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828800"/>
            <a:ext cx="7772400" cy="4572000"/>
          </a:xfrm>
        </p:spPr>
        <p:txBody>
          <a:bodyPr/>
          <a:lstStyle/>
          <a:p>
            <a:pPr eaLnBrk="1" hangingPunct="1">
              <a:buFont typeface="Wingdings 2" pitchFamily="18" charset="2"/>
              <a:buBlip>
                <a:blip r:embed="rId3"/>
              </a:buBlip>
            </a:pPr>
            <a:r>
              <a:rPr lang="en-US" smtClean="0"/>
              <a:t>Untuk meningkatkan pendapatan petani</a:t>
            </a:r>
          </a:p>
          <a:p>
            <a:pPr eaLnBrk="1" hangingPunct="1">
              <a:buFont typeface="Wingdings 2" pitchFamily="18" charset="2"/>
              <a:buBlip>
                <a:blip r:embed="rId3"/>
              </a:buBlip>
            </a:pPr>
            <a:r>
              <a:rPr lang="en-US" smtClean="0"/>
              <a:t>Melindungi petani (terutama petani kecil) dan menekan tingkat eksodus dari pedesaan ke kota</a:t>
            </a:r>
          </a:p>
          <a:p>
            <a:pPr eaLnBrk="1" hangingPunct="1">
              <a:buFont typeface="Wingdings 2" pitchFamily="18" charset="2"/>
              <a:buBlip>
                <a:blip r:embed="rId3"/>
              </a:buBlip>
            </a:pPr>
            <a:r>
              <a:rPr lang="en-US" smtClean="0"/>
              <a:t>Mencapai swasembada pangan dan mengurangi ketergantungan impor</a:t>
            </a:r>
          </a:p>
          <a:p>
            <a:pPr eaLnBrk="1" hangingPunct="1">
              <a:buFont typeface="Wingdings 2" pitchFamily="18" charset="2"/>
              <a:buBlip>
                <a:blip r:embed="rId3"/>
              </a:buBlip>
            </a:pPr>
            <a:r>
              <a:rPr lang="en-US" smtClean="0"/>
              <a:t>Mengurangi instabilitas harga produk </a:t>
            </a:r>
          </a:p>
          <a:p>
            <a:pPr eaLnBrk="1" hangingPunct="1">
              <a:buFont typeface="Wingdings 2" pitchFamily="18" charset="2"/>
              <a:buBlip>
                <a:blip r:embed="rId3"/>
              </a:buBlip>
            </a:pPr>
            <a:r>
              <a:rPr lang="en-US" smtClean="0"/>
              <a:t>Menekan biaya konsumen dan meningkatkan konsumsi pangan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62000" y="5105400"/>
            <a:ext cx="8001000" cy="1143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92162"/>
          </a:xfrm>
        </p:spPr>
        <p:txBody>
          <a:bodyPr>
            <a:normAutofit fontScale="90000"/>
          </a:bodyPr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en-US" sz="53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3.</a:t>
            </a:r>
            <a:r>
              <a:rPr lang="en-US" sz="31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 </a:t>
            </a:r>
            <a:r>
              <a:rPr lang="en-US" sz="3100" b="1" dirty="0" err="1" smtClean="0">
                <a:solidFill>
                  <a:schemeClr val="tx1"/>
                </a:solidFill>
                <a:latin typeface="Garamond" pitchFamily="18" charset="0"/>
              </a:rPr>
              <a:t>Kebijakan</a:t>
            </a:r>
            <a:r>
              <a:rPr lang="en-US" sz="3100" b="1" dirty="0" smtClean="0">
                <a:solidFill>
                  <a:schemeClr val="tx1"/>
                </a:solidFill>
                <a:latin typeface="Garamond" pitchFamily="18" charset="0"/>
              </a:rPr>
              <a:t> </a:t>
            </a:r>
            <a:r>
              <a:rPr lang="en-US" sz="3100" b="1" dirty="0" err="1" smtClean="0">
                <a:solidFill>
                  <a:schemeClr val="tx1"/>
                </a:solidFill>
                <a:latin typeface="Garamond" pitchFamily="18" charset="0"/>
              </a:rPr>
              <a:t>Harga</a:t>
            </a:r>
            <a:r>
              <a:rPr lang="en-US" sz="3100" b="1" dirty="0" smtClean="0">
                <a:solidFill>
                  <a:schemeClr val="tx1"/>
                </a:solidFill>
                <a:latin typeface="Garamond" pitchFamily="18" charset="0"/>
              </a:rPr>
              <a:t> </a:t>
            </a:r>
            <a:r>
              <a:rPr lang="en-US" sz="3100" b="1" dirty="0" err="1" smtClean="0">
                <a:solidFill>
                  <a:schemeClr val="tx1"/>
                </a:solidFill>
                <a:latin typeface="Garamond" pitchFamily="18" charset="0"/>
              </a:rPr>
              <a:t>Produk</a:t>
            </a:r>
            <a:r>
              <a:rPr lang="en-US" sz="3100" b="1" dirty="0" smtClean="0">
                <a:solidFill>
                  <a:schemeClr val="tx1"/>
                </a:solidFill>
                <a:latin typeface="Garamond" pitchFamily="18" charset="0"/>
              </a:rPr>
              <a:t> </a:t>
            </a:r>
            <a:r>
              <a:rPr lang="en-US" sz="3100" b="1" dirty="0" err="1" smtClean="0">
                <a:solidFill>
                  <a:schemeClr val="tx1"/>
                </a:solidFill>
                <a:latin typeface="Garamond" pitchFamily="18" charset="0"/>
              </a:rPr>
              <a:t>Pertanian</a:t>
            </a:r>
            <a:r>
              <a:rPr lang="en-US" sz="3100" b="1" dirty="0" smtClean="0">
                <a:solidFill>
                  <a:schemeClr val="tx1"/>
                </a:solidFill>
                <a:latin typeface="Garamond" pitchFamily="18" charset="0"/>
              </a:rPr>
              <a:t> </a:t>
            </a:r>
            <a:endParaRPr lang="en-US" sz="31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Blip>
                <a:blip r:embed="rId3"/>
              </a:buBlip>
              <a:defRPr/>
            </a:pPr>
            <a:r>
              <a:rPr lang="en-US" dirty="0" smtClean="0"/>
              <a:t> </a:t>
            </a:r>
            <a:r>
              <a:rPr lang="en-US" dirty="0" err="1" smtClean="0"/>
              <a:t>Kebijakan</a:t>
            </a:r>
            <a:r>
              <a:rPr lang="en-US" dirty="0" smtClean="0"/>
              <a:t> </a:t>
            </a:r>
            <a:r>
              <a:rPr lang="en-US" dirty="0" err="1" smtClean="0"/>
              <a:t>kredit</a:t>
            </a:r>
            <a:r>
              <a:rPr lang="en-US" dirty="0" smtClean="0"/>
              <a:t> </a:t>
            </a:r>
            <a:r>
              <a:rPr lang="en-US" dirty="0" err="1" smtClean="0"/>
              <a:t>pertanian</a:t>
            </a:r>
            <a:r>
              <a:rPr lang="en-US" dirty="0" smtClean="0"/>
              <a:t> (ex : </a:t>
            </a:r>
            <a:r>
              <a:rPr lang="en-US" dirty="0" err="1" smtClean="0"/>
              <a:t>bunga</a:t>
            </a:r>
            <a:r>
              <a:rPr lang="en-US" dirty="0" smtClean="0"/>
              <a:t> </a:t>
            </a:r>
            <a:r>
              <a:rPr lang="en-US" dirty="0" err="1" smtClean="0"/>
              <a:t>pinjaman</a:t>
            </a:r>
            <a:r>
              <a:rPr lang="en-US" dirty="0" smtClean="0"/>
              <a:t> </a:t>
            </a:r>
            <a:r>
              <a:rPr lang="en-US" dirty="0" err="1" smtClean="0"/>
              <a:t>rendah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usahatani</a:t>
            </a:r>
            <a:r>
              <a:rPr lang="en-US" dirty="0" smtClean="0"/>
              <a:t>)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Blip>
                <a:blip r:embed="rId3"/>
              </a:buBlip>
              <a:defRPr/>
            </a:pPr>
            <a:r>
              <a:rPr lang="en-US" dirty="0" smtClean="0"/>
              <a:t> </a:t>
            </a:r>
            <a:r>
              <a:rPr lang="en-US" dirty="0" err="1" smtClean="0"/>
              <a:t>Kebijakan</a:t>
            </a:r>
            <a:r>
              <a:rPr lang="en-US" dirty="0" smtClean="0"/>
              <a:t> </a:t>
            </a:r>
            <a:r>
              <a:rPr lang="en-US" dirty="0" err="1" smtClean="0"/>
              <a:t>subsidi</a:t>
            </a:r>
            <a:r>
              <a:rPr lang="en-US" dirty="0" smtClean="0"/>
              <a:t> </a:t>
            </a:r>
            <a:r>
              <a:rPr lang="en-US" dirty="0" err="1" smtClean="0"/>
              <a:t>ekspor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</a:t>
            </a:r>
            <a:r>
              <a:rPr lang="en-US" dirty="0" err="1" smtClean="0"/>
              <a:t>pertanian</a:t>
            </a:r>
            <a:r>
              <a:rPr lang="en-US" dirty="0" smtClean="0"/>
              <a:t> (</a:t>
            </a:r>
            <a:r>
              <a:rPr lang="en-US" dirty="0" err="1" smtClean="0"/>
              <a:t>ex:bantuan</a:t>
            </a:r>
            <a:r>
              <a:rPr lang="en-US" dirty="0" smtClean="0"/>
              <a:t>   </a:t>
            </a:r>
            <a:r>
              <a:rPr lang="en-US" dirty="0" err="1" smtClean="0"/>
              <a:t>teknis</a:t>
            </a:r>
            <a:r>
              <a:rPr lang="en-US" dirty="0" smtClean="0"/>
              <a:t>, </a:t>
            </a:r>
            <a:r>
              <a:rPr lang="en-US" dirty="0" err="1" smtClean="0"/>
              <a:t>biaya</a:t>
            </a:r>
            <a:r>
              <a:rPr lang="en-US" dirty="0" smtClean="0"/>
              <a:t> </a:t>
            </a:r>
            <a:r>
              <a:rPr lang="en-US" dirty="0" err="1" smtClean="0"/>
              <a:t>kredit</a:t>
            </a:r>
            <a:r>
              <a:rPr lang="en-US" dirty="0" smtClean="0"/>
              <a:t> </a:t>
            </a:r>
            <a:r>
              <a:rPr lang="en-US" dirty="0" err="1" smtClean="0"/>
              <a:t>rendah</a:t>
            </a:r>
            <a:r>
              <a:rPr lang="en-US" dirty="0" smtClean="0"/>
              <a:t>, </a:t>
            </a:r>
            <a:r>
              <a:rPr lang="en-US" dirty="0" err="1" smtClean="0"/>
              <a:t>bebas</a:t>
            </a:r>
            <a:r>
              <a:rPr lang="en-US" dirty="0" smtClean="0"/>
              <a:t> </a:t>
            </a:r>
            <a:r>
              <a:rPr lang="en-US" dirty="0" err="1" smtClean="0"/>
              <a:t>pajak</a:t>
            </a:r>
            <a:r>
              <a:rPr lang="en-US" dirty="0" smtClean="0"/>
              <a:t> </a:t>
            </a:r>
            <a:r>
              <a:rPr lang="en-US" dirty="0" err="1" smtClean="0"/>
              <a:t>ekspor</a:t>
            </a:r>
            <a:r>
              <a:rPr lang="en-US" dirty="0" smtClean="0"/>
              <a:t>, </a:t>
            </a:r>
            <a:r>
              <a:rPr lang="en-US" dirty="0" err="1" smtClean="0"/>
              <a:t>dsb</a:t>
            </a:r>
            <a:r>
              <a:rPr lang="en-US" dirty="0" smtClean="0"/>
              <a:t>)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Blip>
                <a:blip r:embed="rId3"/>
              </a:buBlip>
              <a:defRPr/>
            </a:pPr>
            <a:r>
              <a:rPr lang="en-US" dirty="0" smtClean="0"/>
              <a:t> </a:t>
            </a:r>
            <a:r>
              <a:rPr lang="en-US" dirty="0" err="1" smtClean="0"/>
              <a:t>Kebijakan</a:t>
            </a:r>
            <a:r>
              <a:rPr lang="en-US" dirty="0" smtClean="0"/>
              <a:t> </a:t>
            </a:r>
            <a:r>
              <a:rPr lang="en-US" dirty="0" err="1" smtClean="0"/>
              <a:t>distribusi</a:t>
            </a:r>
            <a:r>
              <a:rPr lang="en-US" dirty="0" smtClean="0"/>
              <a:t> </a:t>
            </a:r>
            <a:r>
              <a:rPr lang="en-US" dirty="0" err="1" smtClean="0"/>
              <a:t>pangan</a:t>
            </a:r>
            <a:r>
              <a:rPr lang="en-US" dirty="0" smtClean="0"/>
              <a:t> (ex: </a:t>
            </a:r>
            <a:r>
              <a:rPr lang="en-US" dirty="0" err="1" smtClean="0"/>
              <a:t>bulog</a:t>
            </a:r>
            <a:r>
              <a:rPr lang="en-US" dirty="0" smtClean="0"/>
              <a:t>)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Blip>
                <a:blip r:embed="rId3"/>
              </a:buBlip>
              <a:defRPr/>
            </a:pPr>
            <a:r>
              <a:rPr lang="en-US" dirty="0" smtClean="0"/>
              <a:t> </a:t>
            </a:r>
            <a:r>
              <a:rPr lang="en-US" dirty="0" err="1" smtClean="0"/>
              <a:t>Kebijakan</a:t>
            </a:r>
            <a:r>
              <a:rPr lang="en-US" dirty="0" smtClean="0"/>
              <a:t> </a:t>
            </a:r>
            <a:r>
              <a:rPr lang="en-US" dirty="0" err="1" smtClean="0"/>
              <a:t>diversifikasi</a:t>
            </a:r>
            <a:r>
              <a:rPr lang="en-US" dirty="0" smtClean="0"/>
              <a:t> supply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harga</a:t>
            </a:r>
            <a:r>
              <a:rPr lang="en-US" dirty="0" smtClean="0"/>
              <a:t> 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Blip>
                <a:blip r:embed="rId3"/>
              </a:buBlip>
              <a:defRPr/>
            </a:pPr>
            <a:r>
              <a:rPr lang="en-US" dirty="0" smtClean="0"/>
              <a:t> </a:t>
            </a:r>
            <a:r>
              <a:rPr lang="en-US" dirty="0" err="1" smtClean="0"/>
              <a:t>Kebijakan</a:t>
            </a:r>
            <a:r>
              <a:rPr lang="en-US" dirty="0" smtClean="0"/>
              <a:t> </a:t>
            </a:r>
            <a:r>
              <a:rPr lang="en-US" dirty="0" err="1" smtClean="0"/>
              <a:t>harga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harga</a:t>
            </a:r>
            <a:r>
              <a:rPr lang="en-US" dirty="0" smtClean="0"/>
              <a:t> </a:t>
            </a:r>
            <a:r>
              <a:rPr lang="en-US" dirty="0" err="1" smtClean="0"/>
              <a:t>atap</a:t>
            </a:r>
            <a:r>
              <a:rPr lang="en-US" dirty="0" smtClean="0"/>
              <a:t> (ex : </a:t>
            </a:r>
            <a:r>
              <a:rPr lang="en-US" dirty="0" err="1" smtClean="0"/>
              <a:t>HPP</a:t>
            </a:r>
            <a:r>
              <a:rPr lang="en-US" dirty="0" smtClean="0"/>
              <a:t>)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Blip>
                <a:blip r:embed="rId3"/>
              </a:buBlip>
              <a:defRPr/>
            </a:pPr>
            <a:r>
              <a:rPr lang="en-US" dirty="0" smtClean="0"/>
              <a:t> </a:t>
            </a:r>
            <a:r>
              <a:rPr lang="en-US" dirty="0" err="1" smtClean="0"/>
              <a:t>Kebijakan</a:t>
            </a:r>
            <a:r>
              <a:rPr lang="en-US" dirty="0" smtClean="0"/>
              <a:t> </a:t>
            </a:r>
            <a:r>
              <a:rPr lang="en-US" dirty="0" err="1" smtClean="0"/>
              <a:t>tarif</a:t>
            </a:r>
            <a:r>
              <a:rPr lang="en-US" dirty="0" smtClean="0"/>
              <a:t>, quota </a:t>
            </a:r>
            <a:r>
              <a:rPr lang="en-US" dirty="0" err="1" smtClean="0"/>
              <a:t>impor</a:t>
            </a:r>
            <a:r>
              <a:rPr lang="en-US" dirty="0" smtClean="0"/>
              <a:t>, quota </a:t>
            </a:r>
            <a:r>
              <a:rPr lang="en-US" dirty="0" err="1" smtClean="0"/>
              <a:t>produksi</a:t>
            </a:r>
            <a:endParaRPr lang="en-US" dirty="0" smtClean="0"/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endParaRPr lang="en-US" dirty="0" smtClean="0"/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dirty="0" err="1" smtClean="0"/>
              <a:t>Fokus</a:t>
            </a:r>
            <a:r>
              <a:rPr lang="en-US" dirty="0" smtClean="0"/>
              <a:t> </a:t>
            </a:r>
            <a:r>
              <a:rPr lang="en-US" dirty="0" err="1" smtClean="0"/>
              <a:t>bahasan</a:t>
            </a:r>
            <a:r>
              <a:rPr lang="en-US" dirty="0" smtClean="0"/>
              <a:t>         </a:t>
            </a:r>
            <a:r>
              <a:rPr lang="en-US" dirty="0" err="1" smtClean="0"/>
              <a:t>kebijakan</a:t>
            </a:r>
            <a:r>
              <a:rPr lang="en-US" dirty="0" smtClean="0"/>
              <a:t> </a:t>
            </a:r>
            <a:r>
              <a:rPr lang="en-US" dirty="0" err="1" smtClean="0"/>
              <a:t>harga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 &amp; </a:t>
            </a:r>
            <a:r>
              <a:rPr lang="en-US" dirty="0" err="1" smtClean="0"/>
              <a:t>atap</a:t>
            </a:r>
            <a:r>
              <a:rPr lang="en-US" dirty="0" smtClean="0"/>
              <a:t>, </a:t>
            </a:r>
            <a:r>
              <a:rPr lang="en-US" dirty="0" err="1" smtClean="0"/>
              <a:t>subsidi</a:t>
            </a:r>
            <a:r>
              <a:rPr lang="en-US" dirty="0" smtClean="0"/>
              <a:t> </a:t>
            </a:r>
            <a:r>
              <a:rPr lang="en-US" dirty="0" err="1" smtClean="0"/>
              <a:t>ekspor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kebijakan</a:t>
            </a:r>
            <a:r>
              <a:rPr lang="en-US" dirty="0" smtClean="0"/>
              <a:t> </a:t>
            </a:r>
            <a:r>
              <a:rPr lang="en-US" dirty="0" err="1" smtClean="0"/>
              <a:t>tarif</a:t>
            </a:r>
            <a:r>
              <a:rPr lang="en-US" dirty="0" smtClean="0"/>
              <a:t> , quota </a:t>
            </a:r>
            <a:r>
              <a:rPr lang="en-US" dirty="0" err="1" smtClean="0"/>
              <a:t>produksi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impor</a:t>
            </a:r>
            <a:endParaRPr lang="en-US" dirty="0"/>
          </a:p>
        </p:txBody>
      </p:sp>
      <p:sp>
        <p:nvSpPr>
          <p:cNvPr id="4" name="Right Arrow 3"/>
          <p:cNvSpPr/>
          <p:nvPr/>
        </p:nvSpPr>
        <p:spPr>
          <a:xfrm>
            <a:off x="2832100" y="5308600"/>
            <a:ext cx="381000" cy="228600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81000"/>
            <a:ext cx="7772400" cy="715963"/>
          </a:xfrm>
        </p:spPr>
        <p:txBody>
          <a:bodyPr>
            <a:normAutofit fontScale="90000"/>
          </a:bodyPr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en-US" sz="48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4.</a:t>
            </a:r>
            <a:r>
              <a:rPr lang="en-US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 </a:t>
            </a:r>
            <a:r>
              <a:rPr lang="en-US" sz="2700" b="1" dirty="0" err="1" smtClean="0">
                <a:solidFill>
                  <a:schemeClr val="tx1"/>
                </a:solidFill>
                <a:latin typeface="Garamond" pitchFamily="18" charset="0"/>
              </a:rPr>
              <a:t>Kebijakan</a:t>
            </a:r>
            <a:r>
              <a:rPr lang="en-US" sz="2700" b="1" dirty="0" smtClean="0">
                <a:solidFill>
                  <a:schemeClr val="tx1"/>
                </a:solidFill>
                <a:latin typeface="Garamond" pitchFamily="18" charset="0"/>
              </a:rPr>
              <a:t> </a:t>
            </a:r>
            <a:r>
              <a:rPr lang="en-US" sz="2700" b="1" dirty="0" err="1" smtClean="0">
                <a:solidFill>
                  <a:schemeClr val="tx1"/>
                </a:solidFill>
                <a:latin typeface="Garamond" pitchFamily="18" charset="0"/>
              </a:rPr>
              <a:t>Harga</a:t>
            </a:r>
            <a:r>
              <a:rPr lang="en-US" sz="2700" b="1" dirty="0" smtClean="0">
                <a:solidFill>
                  <a:schemeClr val="tx1"/>
                </a:solidFill>
                <a:latin typeface="Garamond" pitchFamily="18" charset="0"/>
              </a:rPr>
              <a:t> </a:t>
            </a:r>
            <a:r>
              <a:rPr lang="en-US" sz="2700" b="1" dirty="0" err="1" smtClean="0">
                <a:solidFill>
                  <a:schemeClr val="tx1"/>
                </a:solidFill>
                <a:latin typeface="Garamond" pitchFamily="18" charset="0"/>
              </a:rPr>
              <a:t>Dasar</a:t>
            </a:r>
            <a:r>
              <a:rPr lang="en-US" sz="2700" b="1" dirty="0" smtClean="0">
                <a:solidFill>
                  <a:schemeClr val="tx1"/>
                </a:solidFill>
                <a:latin typeface="Garamond" pitchFamily="18" charset="0"/>
              </a:rPr>
              <a:t> &amp; </a:t>
            </a:r>
            <a:br>
              <a:rPr lang="en-US" sz="2700" b="1" dirty="0" smtClean="0">
                <a:solidFill>
                  <a:schemeClr val="tx1"/>
                </a:solidFill>
                <a:latin typeface="Garamond" pitchFamily="18" charset="0"/>
              </a:rPr>
            </a:br>
            <a:r>
              <a:rPr lang="en-US" sz="2700" b="1" dirty="0" err="1" smtClean="0">
                <a:solidFill>
                  <a:schemeClr val="tx1"/>
                </a:solidFill>
                <a:latin typeface="Garamond" pitchFamily="18" charset="0"/>
              </a:rPr>
              <a:t>Harga</a:t>
            </a:r>
            <a:r>
              <a:rPr lang="en-US" sz="2700" b="1" dirty="0" smtClean="0">
                <a:solidFill>
                  <a:schemeClr val="tx1"/>
                </a:solidFill>
                <a:latin typeface="Garamond" pitchFamily="18" charset="0"/>
              </a:rPr>
              <a:t> </a:t>
            </a:r>
            <a:r>
              <a:rPr lang="en-US" sz="2700" b="1" dirty="0" err="1" smtClean="0">
                <a:solidFill>
                  <a:schemeClr val="tx1"/>
                </a:solidFill>
                <a:latin typeface="Garamond" pitchFamily="18" charset="0"/>
              </a:rPr>
              <a:t>Atap</a:t>
            </a:r>
            <a:r>
              <a:rPr lang="en-US" sz="2700" b="1" dirty="0" smtClean="0">
                <a:solidFill>
                  <a:schemeClr val="tx1"/>
                </a:solidFill>
                <a:latin typeface="Garamond" pitchFamily="18" charset="0"/>
              </a:rPr>
              <a:t> </a:t>
            </a:r>
            <a:endParaRPr lang="en-US" dirty="0"/>
          </a:p>
        </p:txBody>
      </p:sp>
      <p:sp>
        <p:nvSpPr>
          <p:cNvPr id="18435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219200"/>
            <a:ext cx="8229600" cy="5334000"/>
          </a:xfrm>
        </p:spPr>
        <p:txBody>
          <a:bodyPr/>
          <a:lstStyle/>
          <a:p>
            <a:pPr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en-US" sz="2000" b="1" smtClean="0"/>
              <a:t>(1). Harga Dasar (floor price)</a:t>
            </a:r>
          </a:p>
          <a:p>
            <a:pPr lvl="1"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en-US" sz="1800" smtClean="0">
                <a:solidFill>
                  <a:srgbClr val="0070C0"/>
                </a:solidFill>
              </a:rPr>
              <a:t>  Tujuan kebijakan 		</a:t>
            </a:r>
            <a:r>
              <a:rPr lang="en-US" sz="1800" smtClean="0"/>
              <a:t>: - Stabilisasi harga dan peningkatan pendapatan  petani</a:t>
            </a:r>
          </a:p>
          <a:p>
            <a:pPr lvl="1"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en-US" sz="1800" smtClean="0"/>
              <a:t>			   	  - Harga yg ditetapkan </a:t>
            </a:r>
            <a:r>
              <a:rPr lang="en-US" sz="1800" b="1" smtClean="0"/>
              <a:t>tdk boleh </a:t>
            </a:r>
            <a:r>
              <a:rPr lang="en-US" sz="1800" smtClean="0"/>
              <a:t>lebih rendah dari harga dasar</a:t>
            </a:r>
          </a:p>
          <a:p>
            <a:pPr lvl="1"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en-US" sz="1800" smtClean="0"/>
              <a:t> </a:t>
            </a:r>
            <a:r>
              <a:rPr lang="en-US" sz="1800" smtClean="0">
                <a:solidFill>
                  <a:srgbClr val="0070C0"/>
                </a:solidFill>
              </a:rPr>
              <a:t> Dampak &amp;Konsekuensi</a:t>
            </a:r>
            <a:r>
              <a:rPr lang="en-US" sz="1800" smtClean="0"/>
              <a:t>	:   Harga produk naik dan pemerintah membeli (cost) seluruh 			    excess supply</a:t>
            </a:r>
          </a:p>
          <a:p>
            <a:pPr lvl="1"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en-US" sz="1800" smtClean="0"/>
              <a:t>  </a:t>
            </a:r>
            <a:r>
              <a:rPr lang="en-US" sz="1800" smtClean="0">
                <a:solidFill>
                  <a:srgbClr val="0070C0"/>
                </a:solidFill>
              </a:rPr>
              <a:t>Contoh kasus     		 </a:t>
            </a:r>
            <a:r>
              <a:rPr lang="en-US" sz="1800" smtClean="0"/>
              <a:t>:</a:t>
            </a:r>
            <a:r>
              <a:rPr lang="en-US" sz="1800" smtClean="0">
                <a:solidFill>
                  <a:srgbClr val="0070C0"/>
                </a:solidFill>
              </a:rPr>
              <a:t>  </a:t>
            </a:r>
            <a:r>
              <a:rPr lang="en-US" sz="1800" smtClean="0"/>
              <a:t>Gabah (musim panen)</a:t>
            </a:r>
          </a:p>
          <a:p>
            <a:pPr eaLnBrk="1" hangingPunct="1">
              <a:spcBef>
                <a:spcPct val="0"/>
              </a:spcBef>
              <a:buFont typeface="Wingdings 2" pitchFamily="18" charset="2"/>
              <a:buNone/>
            </a:pPr>
            <a:endParaRPr lang="en-US" smtClean="0"/>
          </a:p>
          <a:p>
            <a:pPr eaLnBrk="1" hangingPunct="1">
              <a:spcBef>
                <a:spcPct val="0"/>
              </a:spcBef>
              <a:buFont typeface="Wingdings 2" pitchFamily="18" charset="2"/>
              <a:buNone/>
            </a:pPr>
            <a:endParaRPr lang="en-US" smtClean="0"/>
          </a:p>
          <a:p>
            <a:pPr eaLnBrk="1" hangingPunct="1">
              <a:spcBef>
                <a:spcPct val="0"/>
              </a:spcBef>
              <a:buFont typeface="Wingdings 2" pitchFamily="18" charset="2"/>
              <a:buNone/>
            </a:pPr>
            <a:endParaRPr lang="en-US" smtClean="0"/>
          </a:p>
          <a:p>
            <a:pPr eaLnBrk="1" hangingPunct="1">
              <a:spcBef>
                <a:spcPct val="0"/>
              </a:spcBef>
              <a:buFont typeface="Wingdings 2" pitchFamily="18" charset="2"/>
              <a:buNone/>
            </a:pPr>
            <a:endParaRPr lang="en-US" smtClean="0"/>
          </a:p>
          <a:p>
            <a:pPr eaLnBrk="1" hangingPunct="1">
              <a:spcBef>
                <a:spcPct val="0"/>
              </a:spcBef>
              <a:buFont typeface="Wingdings 2" pitchFamily="18" charset="2"/>
              <a:buNone/>
            </a:pPr>
            <a:endParaRPr lang="en-US" smtClean="0"/>
          </a:p>
        </p:txBody>
      </p:sp>
      <p:cxnSp>
        <p:nvCxnSpPr>
          <p:cNvPr id="5" name="Straight Connector 4"/>
          <p:cNvCxnSpPr/>
          <p:nvPr/>
        </p:nvCxnSpPr>
        <p:spPr>
          <a:xfrm rot="5400000">
            <a:off x="609601" y="4724400"/>
            <a:ext cx="1981200" cy="317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600200" y="5715000"/>
            <a:ext cx="26670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rot="5400000">
            <a:off x="4115594" y="4723606"/>
            <a:ext cx="19812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105400" y="5715000"/>
            <a:ext cx="26670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Arc 10"/>
          <p:cNvSpPr/>
          <p:nvPr/>
        </p:nvSpPr>
        <p:spPr>
          <a:xfrm rot="11304658">
            <a:off x="2768600" y="1436688"/>
            <a:ext cx="4410075" cy="4283075"/>
          </a:xfrm>
          <a:prstGeom prst="arc">
            <a:avLst>
              <a:gd name="adj1" fmla="val 17605381"/>
              <a:gd name="adj2" fmla="val 20214766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Arc 11"/>
          <p:cNvSpPr/>
          <p:nvPr/>
        </p:nvSpPr>
        <p:spPr>
          <a:xfrm rot="5071508">
            <a:off x="-244475" y="1054100"/>
            <a:ext cx="3703638" cy="4757738"/>
          </a:xfrm>
          <a:prstGeom prst="arc">
            <a:avLst>
              <a:gd name="adj1" fmla="val 17273526"/>
              <a:gd name="adj2" fmla="val 21033346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Arc 13"/>
          <p:cNvSpPr/>
          <p:nvPr/>
        </p:nvSpPr>
        <p:spPr>
          <a:xfrm rot="4961826">
            <a:off x="3210719" y="1307306"/>
            <a:ext cx="3702050" cy="4529138"/>
          </a:xfrm>
          <a:prstGeom prst="arc">
            <a:avLst>
              <a:gd name="adj1" fmla="val 17154266"/>
              <a:gd name="adj2" fmla="val 21033346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>
            <a:off x="1600200" y="4762500"/>
            <a:ext cx="1554163" cy="1588"/>
          </a:xfrm>
          <a:prstGeom prst="line">
            <a:avLst/>
          </a:prstGeom>
          <a:ln>
            <a:prstDash val="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8444" name="TextBox 16"/>
          <p:cNvSpPr txBox="1">
            <a:spLocks noChangeArrowheads="1"/>
          </p:cNvSpPr>
          <p:nvPr/>
        </p:nvSpPr>
        <p:spPr bwMode="auto">
          <a:xfrm>
            <a:off x="1066800" y="3505200"/>
            <a:ext cx="6096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>
                <a:latin typeface="Perpetua" pitchFamily="18" charset="0"/>
              </a:rPr>
              <a:t>Harga</a:t>
            </a:r>
          </a:p>
        </p:txBody>
      </p:sp>
      <p:sp>
        <p:nvSpPr>
          <p:cNvPr id="18445" name="TextBox 17"/>
          <p:cNvSpPr txBox="1">
            <a:spLocks noChangeArrowheads="1"/>
          </p:cNvSpPr>
          <p:nvPr/>
        </p:nvSpPr>
        <p:spPr bwMode="auto">
          <a:xfrm>
            <a:off x="4557713" y="3505200"/>
            <a:ext cx="6096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>
                <a:latin typeface="Perpetua" pitchFamily="18" charset="0"/>
              </a:rPr>
              <a:t>Harga</a:t>
            </a:r>
          </a:p>
        </p:txBody>
      </p:sp>
      <p:sp>
        <p:nvSpPr>
          <p:cNvPr id="18446" name="TextBox 18"/>
          <p:cNvSpPr txBox="1">
            <a:spLocks noChangeArrowheads="1"/>
          </p:cNvSpPr>
          <p:nvPr/>
        </p:nvSpPr>
        <p:spPr bwMode="auto">
          <a:xfrm>
            <a:off x="3886200" y="5791200"/>
            <a:ext cx="7620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>
                <a:latin typeface="Perpetua" pitchFamily="18" charset="0"/>
              </a:rPr>
              <a:t>Jumlah</a:t>
            </a:r>
          </a:p>
        </p:txBody>
      </p:sp>
      <p:sp>
        <p:nvSpPr>
          <p:cNvPr id="18447" name="TextBox 19"/>
          <p:cNvSpPr txBox="1">
            <a:spLocks noChangeArrowheads="1"/>
          </p:cNvSpPr>
          <p:nvPr/>
        </p:nvSpPr>
        <p:spPr bwMode="auto">
          <a:xfrm>
            <a:off x="7620000" y="5791200"/>
            <a:ext cx="7620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>
                <a:latin typeface="Perpetua" pitchFamily="18" charset="0"/>
              </a:rPr>
              <a:t>Jumlah</a:t>
            </a:r>
          </a:p>
        </p:txBody>
      </p:sp>
      <p:cxnSp>
        <p:nvCxnSpPr>
          <p:cNvPr id="21" name="Straight Connector 20"/>
          <p:cNvCxnSpPr/>
          <p:nvPr/>
        </p:nvCxnSpPr>
        <p:spPr>
          <a:xfrm>
            <a:off x="5105400" y="4800600"/>
            <a:ext cx="1554163" cy="1588"/>
          </a:xfrm>
          <a:prstGeom prst="line">
            <a:avLst/>
          </a:prstGeom>
          <a:ln>
            <a:prstDash val="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rot="5400000" flipH="1" flipV="1">
            <a:off x="2667794" y="5257006"/>
            <a:ext cx="914400" cy="1588"/>
          </a:xfrm>
          <a:prstGeom prst="line">
            <a:avLst/>
          </a:prstGeom>
          <a:ln>
            <a:prstDash val="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rot="5400000" flipH="1" flipV="1">
            <a:off x="6172994" y="5257006"/>
            <a:ext cx="914400" cy="1588"/>
          </a:xfrm>
          <a:prstGeom prst="line">
            <a:avLst/>
          </a:prstGeom>
          <a:ln>
            <a:prstDash val="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8451" name="TextBox 24"/>
          <p:cNvSpPr txBox="1">
            <a:spLocks noChangeArrowheads="1"/>
          </p:cNvSpPr>
          <p:nvPr/>
        </p:nvSpPr>
        <p:spPr bwMode="auto">
          <a:xfrm>
            <a:off x="3822700" y="3744913"/>
            <a:ext cx="3683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Perpetua" pitchFamily="18" charset="0"/>
              </a:rPr>
              <a:t>S</a:t>
            </a:r>
            <a:endParaRPr lang="en-US" baseline="-25000">
              <a:latin typeface="Perpetua" pitchFamily="18" charset="0"/>
            </a:endParaRPr>
          </a:p>
        </p:txBody>
      </p:sp>
      <p:sp>
        <p:nvSpPr>
          <p:cNvPr id="18452" name="TextBox 25"/>
          <p:cNvSpPr txBox="1">
            <a:spLocks noChangeArrowheads="1"/>
          </p:cNvSpPr>
          <p:nvPr/>
        </p:nvSpPr>
        <p:spPr bwMode="auto">
          <a:xfrm>
            <a:off x="7239000" y="3592513"/>
            <a:ext cx="3048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Perpetua" pitchFamily="18" charset="0"/>
              </a:rPr>
              <a:t>S</a:t>
            </a:r>
          </a:p>
        </p:txBody>
      </p:sp>
      <p:sp>
        <p:nvSpPr>
          <p:cNvPr id="18453" name="TextBox 26"/>
          <p:cNvSpPr txBox="1">
            <a:spLocks noChangeArrowheads="1"/>
          </p:cNvSpPr>
          <p:nvPr/>
        </p:nvSpPr>
        <p:spPr bwMode="auto">
          <a:xfrm>
            <a:off x="3798888" y="5232400"/>
            <a:ext cx="304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Perpetua" pitchFamily="18" charset="0"/>
              </a:rPr>
              <a:t>D</a:t>
            </a:r>
          </a:p>
        </p:txBody>
      </p:sp>
      <p:sp>
        <p:nvSpPr>
          <p:cNvPr id="18454" name="TextBox 27"/>
          <p:cNvSpPr txBox="1">
            <a:spLocks noChangeArrowheads="1"/>
          </p:cNvSpPr>
          <p:nvPr/>
        </p:nvSpPr>
        <p:spPr bwMode="auto">
          <a:xfrm>
            <a:off x="7315200" y="5257800"/>
            <a:ext cx="304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Perpetua" pitchFamily="18" charset="0"/>
              </a:rPr>
              <a:t>D</a:t>
            </a:r>
          </a:p>
        </p:txBody>
      </p:sp>
      <p:cxnSp>
        <p:nvCxnSpPr>
          <p:cNvPr id="29" name="Straight Connector 28"/>
          <p:cNvCxnSpPr/>
          <p:nvPr/>
        </p:nvCxnSpPr>
        <p:spPr>
          <a:xfrm>
            <a:off x="5105400" y="4341813"/>
            <a:ext cx="2560638" cy="1587"/>
          </a:xfrm>
          <a:prstGeom prst="line">
            <a:avLst/>
          </a:prstGeom>
          <a:ln w="25400">
            <a:solidFill>
              <a:srgbClr val="FF0000"/>
            </a:solidFill>
            <a:prstDash val="soli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8456" name="TextBox 29"/>
          <p:cNvSpPr txBox="1">
            <a:spLocks noChangeArrowheads="1"/>
          </p:cNvSpPr>
          <p:nvPr/>
        </p:nvSpPr>
        <p:spPr bwMode="auto">
          <a:xfrm>
            <a:off x="1081088" y="4572000"/>
            <a:ext cx="457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Perpetua" pitchFamily="18" charset="0"/>
              </a:rPr>
              <a:t>P</a:t>
            </a:r>
            <a:r>
              <a:rPr lang="en-US" sz="2000" baseline="-25000">
                <a:latin typeface="Perpetua" pitchFamily="18" charset="0"/>
              </a:rPr>
              <a:t>0</a:t>
            </a:r>
            <a:endParaRPr lang="en-US" baseline="-25000">
              <a:latin typeface="Perpetua" pitchFamily="18" charset="0"/>
            </a:endParaRPr>
          </a:p>
        </p:txBody>
      </p:sp>
      <p:sp>
        <p:nvSpPr>
          <p:cNvPr id="18457" name="TextBox 30"/>
          <p:cNvSpPr txBox="1">
            <a:spLocks noChangeArrowheads="1"/>
          </p:cNvSpPr>
          <p:nvPr/>
        </p:nvSpPr>
        <p:spPr bwMode="auto">
          <a:xfrm>
            <a:off x="2895600" y="5867400"/>
            <a:ext cx="457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Perpetua" pitchFamily="18" charset="0"/>
              </a:rPr>
              <a:t>Q</a:t>
            </a:r>
            <a:r>
              <a:rPr lang="en-US" sz="2000" baseline="-25000">
                <a:latin typeface="Perpetua" pitchFamily="18" charset="0"/>
              </a:rPr>
              <a:t>0</a:t>
            </a:r>
            <a:endParaRPr lang="en-US" baseline="-25000">
              <a:latin typeface="Perpetua" pitchFamily="18" charset="0"/>
            </a:endParaRPr>
          </a:p>
        </p:txBody>
      </p:sp>
      <p:sp>
        <p:nvSpPr>
          <p:cNvPr id="18458" name="TextBox 31"/>
          <p:cNvSpPr txBox="1">
            <a:spLocks noChangeArrowheads="1"/>
          </p:cNvSpPr>
          <p:nvPr/>
        </p:nvSpPr>
        <p:spPr bwMode="auto">
          <a:xfrm>
            <a:off x="2970213" y="4318000"/>
            <a:ext cx="4572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Perpetua" pitchFamily="18" charset="0"/>
              </a:rPr>
              <a:t>E</a:t>
            </a:r>
            <a:r>
              <a:rPr lang="en-US" sz="2400" baseline="-25000">
                <a:latin typeface="Perpetua" pitchFamily="18" charset="0"/>
              </a:rPr>
              <a:t>0</a:t>
            </a:r>
            <a:endParaRPr lang="en-US" baseline="-25000">
              <a:latin typeface="Perpetua" pitchFamily="18" charset="0"/>
            </a:endParaRPr>
          </a:p>
        </p:txBody>
      </p:sp>
      <p:sp>
        <p:nvSpPr>
          <p:cNvPr id="18459" name="TextBox 32"/>
          <p:cNvSpPr txBox="1">
            <a:spLocks noChangeArrowheads="1"/>
          </p:cNvSpPr>
          <p:nvPr/>
        </p:nvSpPr>
        <p:spPr bwMode="auto">
          <a:xfrm>
            <a:off x="2514600" y="3160713"/>
            <a:ext cx="1066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400" b="1">
                <a:solidFill>
                  <a:srgbClr val="0070C0"/>
                </a:solidFill>
                <a:latin typeface="Perpetua" pitchFamily="18" charset="0"/>
              </a:rPr>
              <a:t>Sebelum Kebijakan</a:t>
            </a:r>
          </a:p>
        </p:txBody>
      </p:sp>
      <p:sp>
        <p:nvSpPr>
          <p:cNvPr id="18460" name="TextBox 33"/>
          <p:cNvSpPr txBox="1">
            <a:spLocks noChangeArrowheads="1"/>
          </p:cNvSpPr>
          <p:nvPr/>
        </p:nvSpPr>
        <p:spPr bwMode="auto">
          <a:xfrm>
            <a:off x="6019800" y="3200400"/>
            <a:ext cx="1066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400" b="1">
                <a:solidFill>
                  <a:srgbClr val="0070C0"/>
                </a:solidFill>
                <a:latin typeface="Perpetua" pitchFamily="18" charset="0"/>
              </a:rPr>
              <a:t>Sesudah Kebijakan</a:t>
            </a:r>
          </a:p>
        </p:txBody>
      </p:sp>
      <p:cxnSp>
        <p:nvCxnSpPr>
          <p:cNvPr id="36" name="Straight Connector 35"/>
          <p:cNvCxnSpPr/>
          <p:nvPr/>
        </p:nvCxnSpPr>
        <p:spPr>
          <a:xfrm rot="5400000" flipH="1" flipV="1">
            <a:off x="2958307" y="5017294"/>
            <a:ext cx="1371600" cy="1587"/>
          </a:xfrm>
          <a:prstGeom prst="line">
            <a:avLst/>
          </a:prstGeom>
          <a:ln w="25400">
            <a:solidFill>
              <a:srgbClr val="FF0000"/>
            </a:solidFill>
            <a:prstDash val="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8462" name="TextBox 38"/>
          <p:cNvSpPr txBox="1">
            <a:spLocks noChangeArrowheads="1"/>
          </p:cNvSpPr>
          <p:nvPr/>
        </p:nvSpPr>
        <p:spPr bwMode="auto">
          <a:xfrm>
            <a:off x="3327400" y="4829175"/>
            <a:ext cx="4572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Perpetua" pitchFamily="18" charset="0"/>
              </a:rPr>
              <a:t>E</a:t>
            </a:r>
            <a:r>
              <a:rPr lang="en-US" sz="2400" baseline="-25000">
                <a:latin typeface="Perpetua" pitchFamily="18" charset="0"/>
              </a:rPr>
              <a:t>1</a:t>
            </a:r>
            <a:endParaRPr lang="en-US" baseline="-25000">
              <a:latin typeface="Perpetua" pitchFamily="18" charset="0"/>
            </a:endParaRPr>
          </a:p>
        </p:txBody>
      </p:sp>
      <p:sp>
        <p:nvSpPr>
          <p:cNvPr id="18463" name="TextBox 39"/>
          <p:cNvSpPr txBox="1">
            <a:spLocks noChangeArrowheads="1"/>
          </p:cNvSpPr>
          <p:nvPr/>
        </p:nvSpPr>
        <p:spPr bwMode="auto">
          <a:xfrm>
            <a:off x="3417888" y="5867400"/>
            <a:ext cx="457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Perpetua" pitchFamily="18" charset="0"/>
              </a:rPr>
              <a:t>Q</a:t>
            </a:r>
            <a:r>
              <a:rPr lang="en-US" sz="2000" baseline="-25000">
                <a:latin typeface="Perpetua" pitchFamily="18" charset="0"/>
              </a:rPr>
              <a:t>S</a:t>
            </a:r>
            <a:endParaRPr lang="en-US" baseline="-25000">
              <a:latin typeface="Perpetua" pitchFamily="18" charset="0"/>
            </a:endParaRPr>
          </a:p>
        </p:txBody>
      </p:sp>
      <p:cxnSp>
        <p:nvCxnSpPr>
          <p:cNvPr id="41" name="Straight Connector 40"/>
          <p:cNvCxnSpPr/>
          <p:nvPr/>
        </p:nvCxnSpPr>
        <p:spPr>
          <a:xfrm>
            <a:off x="1625600" y="5281613"/>
            <a:ext cx="2011363" cy="1587"/>
          </a:xfrm>
          <a:prstGeom prst="line">
            <a:avLst/>
          </a:prstGeom>
          <a:ln>
            <a:prstDash val="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8465" name="TextBox 41"/>
          <p:cNvSpPr txBox="1">
            <a:spLocks noChangeArrowheads="1"/>
          </p:cNvSpPr>
          <p:nvPr/>
        </p:nvSpPr>
        <p:spPr bwMode="auto">
          <a:xfrm>
            <a:off x="1066800" y="5081588"/>
            <a:ext cx="4572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Perpetua" pitchFamily="18" charset="0"/>
              </a:rPr>
              <a:t>P</a:t>
            </a:r>
            <a:r>
              <a:rPr lang="en-US" sz="2000" baseline="-25000">
                <a:latin typeface="Perpetua" pitchFamily="18" charset="0"/>
              </a:rPr>
              <a:t>1</a:t>
            </a:r>
            <a:endParaRPr lang="en-US" baseline="-25000">
              <a:latin typeface="Perpetua" pitchFamily="18" charset="0"/>
            </a:endParaRPr>
          </a:p>
        </p:txBody>
      </p:sp>
      <p:sp>
        <p:nvSpPr>
          <p:cNvPr id="43" name="Arc 42"/>
          <p:cNvSpPr/>
          <p:nvPr/>
        </p:nvSpPr>
        <p:spPr>
          <a:xfrm rot="11304658">
            <a:off x="6308725" y="1595438"/>
            <a:ext cx="4410075" cy="4283075"/>
          </a:xfrm>
          <a:prstGeom prst="arc">
            <a:avLst>
              <a:gd name="adj1" fmla="val 17795180"/>
              <a:gd name="adj2" fmla="val 2043721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8467" name="TextBox 43"/>
          <p:cNvSpPr txBox="1">
            <a:spLocks noChangeArrowheads="1"/>
          </p:cNvSpPr>
          <p:nvPr/>
        </p:nvSpPr>
        <p:spPr bwMode="auto">
          <a:xfrm>
            <a:off x="4649788" y="4686300"/>
            <a:ext cx="4572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Perpetua" pitchFamily="18" charset="0"/>
              </a:rPr>
              <a:t>P</a:t>
            </a:r>
            <a:r>
              <a:rPr lang="en-US" sz="2000" baseline="-25000">
                <a:latin typeface="Perpetua" pitchFamily="18" charset="0"/>
              </a:rPr>
              <a:t>0</a:t>
            </a:r>
            <a:endParaRPr lang="en-US" baseline="-25000">
              <a:latin typeface="Perpetua" pitchFamily="18" charset="0"/>
            </a:endParaRPr>
          </a:p>
        </p:txBody>
      </p:sp>
      <p:sp>
        <p:nvSpPr>
          <p:cNvPr id="18468" name="TextBox 44"/>
          <p:cNvSpPr txBox="1">
            <a:spLocks noChangeArrowheads="1"/>
          </p:cNvSpPr>
          <p:nvPr/>
        </p:nvSpPr>
        <p:spPr bwMode="auto">
          <a:xfrm>
            <a:off x="6400800" y="5867400"/>
            <a:ext cx="457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Perpetua" pitchFamily="18" charset="0"/>
              </a:rPr>
              <a:t>Q</a:t>
            </a:r>
            <a:r>
              <a:rPr lang="en-US" sz="2000" baseline="-25000">
                <a:latin typeface="Perpetua" pitchFamily="18" charset="0"/>
              </a:rPr>
              <a:t>0</a:t>
            </a:r>
            <a:endParaRPr lang="en-US" baseline="-25000">
              <a:latin typeface="Perpetua" pitchFamily="18" charset="0"/>
            </a:endParaRPr>
          </a:p>
        </p:txBody>
      </p:sp>
      <p:sp>
        <p:nvSpPr>
          <p:cNvPr id="18469" name="TextBox 46"/>
          <p:cNvSpPr txBox="1">
            <a:spLocks noChangeArrowheads="1"/>
          </p:cNvSpPr>
          <p:nvPr/>
        </p:nvSpPr>
        <p:spPr bwMode="auto">
          <a:xfrm>
            <a:off x="6858000" y="5867400"/>
            <a:ext cx="609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Perpetua" pitchFamily="18" charset="0"/>
              </a:rPr>
              <a:t>Q</a:t>
            </a:r>
            <a:r>
              <a:rPr lang="en-US" sz="2000" baseline="-25000">
                <a:latin typeface="Perpetua" pitchFamily="18" charset="0"/>
              </a:rPr>
              <a:t>S</a:t>
            </a:r>
            <a:endParaRPr lang="en-US" baseline="-25000">
              <a:latin typeface="Perpetua" pitchFamily="18" charset="0"/>
            </a:endParaRPr>
          </a:p>
        </p:txBody>
      </p:sp>
      <p:sp>
        <p:nvSpPr>
          <p:cNvPr id="18470" name="TextBox 47"/>
          <p:cNvSpPr txBox="1">
            <a:spLocks noChangeArrowheads="1"/>
          </p:cNvSpPr>
          <p:nvPr/>
        </p:nvSpPr>
        <p:spPr bwMode="auto">
          <a:xfrm>
            <a:off x="4572000" y="4191000"/>
            <a:ext cx="609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Perpetua" pitchFamily="18" charset="0"/>
              </a:rPr>
              <a:t>P</a:t>
            </a:r>
            <a:r>
              <a:rPr lang="en-US" sz="2000" baseline="-25000">
                <a:latin typeface="Perpetua" pitchFamily="18" charset="0"/>
              </a:rPr>
              <a:t>HD</a:t>
            </a:r>
            <a:endParaRPr lang="en-US" baseline="-25000">
              <a:latin typeface="Perpetua" pitchFamily="18" charset="0"/>
            </a:endParaRPr>
          </a:p>
        </p:txBody>
      </p:sp>
      <p:sp>
        <p:nvSpPr>
          <p:cNvPr id="18471" name="TextBox 48"/>
          <p:cNvSpPr txBox="1">
            <a:spLocks noChangeArrowheads="1"/>
          </p:cNvSpPr>
          <p:nvPr/>
        </p:nvSpPr>
        <p:spPr bwMode="auto">
          <a:xfrm>
            <a:off x="6464300" y="4392613"/>
            <a:ext cx="4572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Perpetua" pitchFamily="18" charset="0"/>
              </a:rPr>
              <a:t>E</a:t>
            </a:r>
            <a:r>
              <a:rPr lang="en-US" sz="2400" baseline="-25000">
                <a:latin typeface="Perpetua" pitchFamily="18" charset="0"/>
              </a:rPr>
              <a:t>0</a:t>
            </a:r>
            <a:endParaRPr lang="en-US" baseline="-25000">
              <a:latin typeface="Perpetua" pitchFamily="18" charset="0"/>
            </a:endParaRPr>
          </a:p>
        </p:txBody>
      </p:sp>
      <p:sp>
        <p:nvSpPr>
          <p:cNvPr id="18472" name="TextBox 49"/>
          <p:cNvSpPr txBox="1">
            <a:spLocks noChangeArrowheads="1"/>
          </p:cNvSpPr>
          <p:nvPr/>
        </p:nvSpPr>
        <p:spPr bwMode="auto">
          <a:xfrm>
            <a:off x="7772400" y="4191000"/>
            <a:ext cx="10668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>
                <a:latin typeface="Perpetua" pitchFamily="18" charset="0"/>
              </a:rPr>
              <a:t>Harga Dasar</a:t>
            </a:r>
          </a:p>
        </p:txBody>
      </p:sp>
      <p:sp>
        <p:nvSpPr>
          <p:cNvPr id="18473" name="TextBox 50"/>
          <p:cNvSpPr txBox="1">
            <a:spLocks noChangeArrowheads="1"/>
          </p:cNvSpPr>
          <p:nvPr/>
        </p:nvSpPr>
        <p:spPr bwMode="auto">
          <a:xfrm>
            <a:off x="2743200" y="3759200"/>
            <a:ext cx="1066800" cy="306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>
                <a:latin typeface="Perpetua" pitchFamily="18" charset="0"/>
              </a:rPr>
              <a:t>Exsess Supply</a:t>
            </a:r>
          </a:p>
        </p:txBody>
      </p:sp>
      <p:sp>
        <p:nvSpPr>
          <p:cNvPr id="52" name="Right Brace 51"/>
          <p:cNvSpPr/>
          <p:nvPr/>
        </p:nvSpPr>
        <p:spPr>
          <a:xfrm>
            <a:off x="3173568" y="3811074"/>
            <a:ext cx="254358" cy="685800"/>
          </a:xfrm>
          <a:prstGeom prst="rightBrace">
            <a:avLst>
              <a:gd name="adj1" fmla="val 25000"/>
              <a:gd name="adj2" fmla="val 50000"/>
            </a:avLst>
          </a:prstGeom>
          <a:ln>
            <a:solidFill>
              <a:schemeClr val="tx1"/>
            </a:solidFill>
          </a:ln>
          <a:scene3d>
            <a:camera prst="orthographicFront">
              <a:rot lat="0" lon="0" rev="540000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53" name="Straight Connector 52"/>
          <p:cNvCxnSpPr/>
          <p:nvPr/>
        </p:nvCxnSpPr>
        <p:spPr>
          <a:xfrm>
            <a:off x="2921000" y="4316413"/>
            <a:ext cx="730250" cy="1587"/>
          </a:xfrm>
          <a:prstGeom prst="line">
            <a:avLst/>
          </a:prstGeom>
          <a:ln>
            <a:prstDash val="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rot="5400000" flipH="1" flipV="1">
            <a:off x="2210594" y="5028406"/>
            <a:ext cx="1371600" cy="1588"/>
          </a:xfrm>
          <a:prstGeom prst="line">
            <a:avLst/>
          </a:prstGeom>
          <a:ln w="25400">
            <a:solidFill>
              <a:srgbClr val="0070C0"/>
            </a:solidFill>
            <a:prstDash val="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8477" name="TextBox 54"/>
          <p:cNvSpPr txBox="1">
            <a:spLocks noChangeArrowheads="1"/>
          </p:cNvSpPr>
          <p:nvPr/>
        </p:nvSpPr>
        <p:spPr bwMode="auto">
          <a:xfrm>
            <a:off x="2516188" y="5867400"/>
            <a:ext cx="533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Perpetua" pitchFamily="18" charset="0"/>
              </a:rPr>
              <a:t>Q</a:t>
            </a:r>
            <a:r>
              <a:rPr lang="en-US" sz="2000" baseline="-25000">
                <a:latin typeface="Perpetua" pitchFamily="18" charset="0"/>
              </a:rPr>
              <a:t>D</a:t>
            </a:r>
            <a:endParaRPr lang="en-US" baseline="-25000">
              <a:latin typeface="Perpetua" pitchFamily="18" charset="0"/>
            </a:endParaRPr>
          </a:p>
        </p:txBody>
      </p:sp>
      <p:cxnSp>
        <p:nvCxnSpPr>
          <p:cNvPr id="56" name="Straight Connector 55"/>
          <p:cNvCxnSpPr/>
          <p:nvPr/>
        </p:nvCxnSpPr>
        <p:spPr>
          <a:xfrm rot="5400000" flipH="1" flipV="1">
            <a:off x="5714207" y="5028406"/>
            <a:ext cx="1371600" cy="1587"/>
          </a:xfrm>
          <a:prstGeom prst="line">
            <a:avLst/>
          </a:prstGeom>
          <a:ln w="25400">
            <a:solidFill>
              <a:srgbClr val="0070C0"/>
            </a:solidFill>
            <a:prstDash val="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 rot="5400000" flipH="1" flipV="1">
            <a:off x="6400007" y="5028406"/>
            <a:ext cx="1371600" cy="1587"/>
          </a:xfrm>
          <a:prstGeom prst="line">
            <a:avLst/>
          </a:prstGeom>
          <a:ln w="25400">
            <a:solidFill>
              <a:srgbClr val="FF0000"/>
            </a:solidFill>
            <a:prstDash val="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8480" name="TextBox 57"/>
          <p:cNvSpPr txBox="1">
            <a:spLocks noChangeArrowheads="1"/>
          </p:cNvSpPr>
          <p:nvPr/>
        </p:nvSpPr>
        <p:spPr bwMode="auto">
          <a:xfrm>
            <a:off x="6019800" y="5867400"/>
            <a:ext cx="533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Perpetua" pitchFamily="18" charset="0"/>
              </a:rPr>
              <a:t>Q</a:t>
            </a:r>
            <a:r>
              <a:rPr lang="en-US" sz="2000" baseline="-25000">
                <a:latin typeface="Perpetua" pitchFamily="18" charset="0"/>
              </a:rPr>
              <a:t>D</a:t>
            </a:r>
            <a:endParaRPr lang="en-US" baseline="-25000">
              <a:latin typeface="Perpetua" pitchFamily="18" charset="0"/>
            </a:endParaRPr>
          </a:p>
        </p:txBody>
      </p:sp>
      <p:sp>
        <p:nvSpPr>
          <p:cNvPr id="59" name="Right Brace 58"/>
          <p:cNvSpPr/>
          <p:nvPr/>
        </p:nvSpPr>
        <p:spPr>
          <a:xfrm>
            <a:off x="6705600" y="5943600"/>
            <a:ext cx="152400" cy="685800"/>
          </a:xfrm>
          <a:prstGeom prst="rightBrace">
            <a:avLst>
              <a:gd name="adj1" fmla="val 25000"/>
              <a:gd name="adj2" fmla="val 50000"/>
            </a:avLst>
          </a:prstGeom>
          <a:ln>
            <a:solidFill>
              <a:schemeClr val="tx1"/>
            </a:solidFill>
          </a:ln>
          <a:scene3d>
            <a:camera prst="orthographicFront">
              <a:rot lat="0" lon="0" rev="1620000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8482" name="TextBox 59"/>
          <p:cNvSpPr txBox="1">
            <a:spLocks noChangeArrowheads="1"/>
          </p:cNvSpPr>
          <p:nvPr/>
        </p:nvSpPr>
        <p:spPr bwMode="auto">
          <a:xfrm>
            <a:off x="6157913" y="6324600"/>
            <a:ext cx="13335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>
                <a:latin typeface="Perpetua" pitchFamily="18" charset="0"/>
              </a:rPr>
              <a:t>Cost Pemerintah</a:t>
            </a:r>
          </a:p>
        </p:txBody>
      </p:sp>
      <p:cxnSp>
        <p:nvCxnSpPr>
          <p:cNvPr id="64" name="Straight Arrow Connector 63"/>
          <p:cNvCxnSpPr/>
          <p:nvPr/>
        </p:nvCxnSpPr>
        <p:spPr>
          <a:xfrm rot="5400000">
            <a:off x="723901" y="5045075"/>
            <a:ext cx="639762" cy="158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/>
          <p:nvPr/>
        </p:nvCxnSpPr>
        <p:spPr>
          <a:xfrm rot="5400000" flipH="1" flipV="1">
            <a:off x="4279107" y="4610894"/>
            <a:ext cx="533400" cy="158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Flowchart: Connector 70"/>
          <p:cNvSpPr/>
          <p:nvPr/>
        </p:nvSpPr>
        <p:spPr>
          <a:xfrm>
            <a:off x="4419600" y="4049713"/>
            <a:ext cx="623888" cy="1295400"/>
          </a:xfrm>
          <a:prstGeom prst="flowChartConnector">
            <a:avLst/>
          </a:prstGeom>
          <a:noFill/>
          <a:ln w="22225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5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8305800" cy="6248400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1800" b="1" dirty="0" smtClean="0"/>
              <a:t>(2). </a:t>
            </a:r>
            <a:r>
              <a:rPr lang="en-US" sz="1800" b="1" dirty="0" err="1" smtClean="0"/>
              <a:t>Harga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Pembelian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Pemerintah</a:t>
            </a:r>
            <a:r>
              <a:rPr lang="en-US" sz="1800" b="1" dirty="0" smtClean="0"/>
              <a:t> </a:t>
            </a:r>
          </a:p>
          <a:p>
            <a:pPr marL="91440" indent="-27432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2400" dirty="0" smtClean="0">
                <a:solidFill>
                  <a:srgbClr val="0070C0"/>
                </a:solidFill>
              </a:rPr>
              <a:t>      </a:t>
            </a:r>
            <a:r>
              <a:rPr lang="en-US" sz="2000" dirty="0" err="1" smtClean="0">
                <a:solidFill>
                  <a:srgbClr val="0070C0"/>
                </a:solidFill>
              </a:rPr>
              <a:t>Tujuan</a:t>
            </a:r>
            <a:r>
              <a:rPr lang="en-US" sz="2000" dirty="0" smtClean="0">
                <a:solidFill>
                  <a:srgbClr val="0070C0"/>
                </a:solidFill>
              </a:rPr>
              <a:t> </a:t>
            </a:r>
            <a:r>
              <a:rPr lang="en-US" sz="2000" dirty="0" err="1" smtClean="0">
                <a:solidFill>
                  <a:srgbClr val="0070C0"/>
                </a:solidFill>
              </a:rPr>
              <a:t>kebijakan</a:t>
            </a:r>
            <a:r>
              <a:rPr lang="en-US" sz="2000" dirty="0" smtClean="0">
                <a:solidFill>
                  <a:srgbClr val="0070C0"/>
                </a:solidFill>
              </a:rPr>
              <a:t> 	</a:t>
            </a:r>
            <a:r>
              <a:rPr lang="en-US" sz="2000" dirty="0" smtClean="0"/>
              <a:t>: - </a:t>
            </a:r>
            <a:r>
              <a:rPr lang="en-US" sz="2000" dirty="0" err="1" smtClean="0"/>
              <a:t>Stabilisasi</a:t>
            </a:r>
            <a:r>
              <a:rPr lang="en-US" sz="2000" dirty="0" smtClean="0"/>
              <a:t> </a:t>
            </a:r>
            <a:r>
              <a:rPr lang="en-US" sz="2000" dirty="0" err="1" smtClean="0"/>
              <a:t>harga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peningkatan</a:t>
            </a:r>
            <a:r>
              <a:rPr lang="en-US" sz="2000" dirty="0" smtClean="0"/>
              <a:t> </a:t>
            </a:r>
            <a:r>
              <a:rPr lang="en-US" sz="2000" dirty="0" err="1" smtClean="0"/>
              <a:t>pendapatan</a:t>
            </a:r>
            <a:r>
              <a:rPr lang="en-US" sz="2000" dirty="0" smtClean="0"/>
              <a:t>  </a:t>
            </a:r>
            <a:r>
              <a:rPr lang="en-US" sz="2000" dirty="0" err="1" smtClean="0"/>
              <a:t>petani</a:t>
            </a:r>
            <a:endParaRPr lang="en-US" sz="2000" dirty="0" smtClean="0"/>
          </a:p>
          <a:p>
            <a:pPr marL="91440" indent="-27432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2000" dirty="0" smtClean="0"/>
              <a:t>			   	  - </a:t>
            </a:r>
            <a:r>
              <a:rPr lang="en-US" sz="2000" dirty="0" err="1" smtClean="0"/>
              <a:t>Harga</a:t>
            </a:r>
            <a:r>
              <a:rPr lang="en-US" sz="2000" dirty="0" smtClean="0"/>
              <a:t> </a:t>
            </a:r>
            <a:r>
              <a:rPr lang="en-US" sz="2000" dirty="0" err="1" smtClean="0"/>
              <a:t>yg</a:t>
            </a:r>
            <a:r>
              <a:rPr lang="en-US" sz="2000" dirty="0" smtClean="0"/>
              <a:t> </a:t>
            </a:r>
            <a:r>
              <a:rPr lang="en-US" sz="2000" dirty="0" err="1" smtClean="0"/>
              <a:t>ditetapkan</a:t>
            </a:r>
            <a:r>
              <a:rPr lang="en-US" sz="2000" dirty="0" smtClean="0"/>
              <a:t> </a:t>
            </a:r>
            <a:r>
              <a:rPr lang="en-US" sz="2000" dirty="0" err="1" smtClean="0"/>
              <a:t>pemerintah</a:t>
            </a:r>
            <a:r>
              <a:rPr lang="en-US" sz="2000" dirty="0" smtClean="0"/>
              <a:t>, </a:t>
            </a:r>
            <a:r>
              <a:rPr lang="en-US" sz="2000" b="1" dirty="0" err="1" smtClean="0"/>
              <a:t>diharapkan</a:t>
            </a:r>
            <a:r>
              <a:rPr lang="en-US" sz="2000" dirty="0" smtClean="0"/>
              <a:t> </a:t>
            </a:r>
            <a:r>
              <a:rPr lang="en-US" sz="2000" dirty="0" err="1" smtClean="0"/>
              <a:t>dpt</a:t>
            </a:r>
            <a:r>
              <a:rPr lang="en-US" sz="2000" dirty="0" smtClean="0"/>
              <a:t> 			    </a:t>
            </a:r>
            <a:r>
              <a:rPr lang="en-US" sz="2000" dirty="0" err="1" smtClean="0"/>
              <a:t>memperbaiki</a:t>
            </a:r>
            <a:r>
              <a:rPr lang="en-US" sz="2000" dirty="0" smtClean="0"/>
              <a:t> </a:t>
            </a:r>
            <a:r>
              <a:rPr lang="en-US" sz="2000" dirty="0" err="1" smtClean="0"/>
              <a:t>kondisi</a:t>
            </a:r>
            <a:r>
              <a:rPr lang="en-US" sz="2000" dirty="0" smtClean="0"/>
              <a:t> </a:t>
            </a:r>
            <a:r>
              <a:rPr lang="en-US" sz="2000" dirty="0" err="1" smtClean="0"/>
              <a:t>pasar</a:t>
            </a:r>
            <a:endParaRPr lang="en-US" sz="2000" dirty="0" smtClean="0"/>
          </a:p>
          <a:p>
            <a:pPr marL="91440" indent="-27432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2000" dirty="0" smtClean="0"/>
              <a:t>	</a:t>
            </a:r>
            <a:r>
              <a:rPr lang="en-US" sz="2000" dirty="0" smtClean="0">
                <a:solidFill>
                  <a:srgbClr val="0070C0"/>
                </a:solidFill>
              </a:rPr>
              <a:t>      </a:t>
            </a:r>
            <a:r>
              <a:rPr lang="en-US" sz="2000" dirty="0" err="1" smtClean="0">
                <a:solidFill>
                  <a:srgbClr val="0070C0"/>
                </a:solidFill>
              </a:rPr>
              <a:t>Damapk</a:t>
            </a:r>
            <a:r>
              <a:rPr lang="en-US" sz="2000" dirty="0" smtClean="0">
                <a:solidFill>
                  <a:srgbClr val="0070C0"/>
                </a:solidFill>
              </a:rPr>
              <a:t> &amp;</a:t>
            </a:r>
            <a:r>
              <a:rPr lang="en-US" sz="2000" dirty="0" err="1" smtClean="0">
                <a:solidFill>
                  <a:srgbClr val="0070C0"/>
                </a:solidFill>
              </a:rPr>
              <a:t>Konsekuensi</a:t>
            </a:r>
            <a:r>
              <a:rPr lang="en-US" sz="2000" dirty="0" smtClean="0"/>
              <a:t>	  :  </a:t>
            </a:r>
            <a:r>
              <a:rPr lang="en-US" sz="2000" dirty="0" err="1" smtClean="0"/>
              <a:t>Harga</a:t>
            </a:r>
            <a:r>
              <a:rPr lang="en-US" sz="2000" dirty="0" smtClean="0"/>
              <a:t> </a:t>
            </a:r>
            <a:r>
              <a:rPr lang="en-US" sz="2000" dirty="0" err="1" smtClean="0"/>
              <a:t>naik</a:t>
            </a:r>
            <a:r>
              <a:rPr lang="en-US" sz="2000" dirty="0" smtClean="0"/>
              <a:t>, </a:t>
            </a:r>
            <a:r>
              <a:rPr lang="en-US" sz="2000" dirty="0" err="1" smtClean="0"/>
              <a:t>pemerintah</a:t>
            </a:r>
            <a:r>
              <a:rPr lang="en-US" sz="2000" dirty="0" smtClean="0"/>
              <a:t> </a:t>
            </a:r>
            <a:r>
              <a:rPr lang="en-US" sz="2000" dirty="0" err="1" smtClean="0"/>
              <a:t>membeli</a:t>
            </a:r>
            <a:r>
              <a:rPr lang="en-US" sz="2000" dirty="0" smtClean="0"/>
              <a:t> </a:t>
            </a:r>
            <a:r>
              <a:rPr lang="en-US" sz="2000" dirty="0" err="1" smtClean="0"/>
              <a:t>sebagian</a:t>
            </a:r>
            <a:r>
              <a:rPr lang="en-US" sz="2000" dirty="0" smtClean="0"/>
              <a:t> excess 			     supply (</a:t>
            </a:r>
            <a:r>
              <a:rPr lang="en-US" sz="2000" dirty="0" err="1" smtClean="0"/>
              <a:t>sebesar</a:t>
            </a:r>
            <a:r>
              <a:rPr lang="en-US" sz="2000" dirty="0" smtClean="0"/>
              <a:t> </a:t>
            </a:r>
            <a:r>
              <a:rPr lang="en-US" sz="2000" dirty="0" err="1" smtClean="0"/>
              <a:t>HPP</a:t>
            </a:r>
            <a:r>
              <a:rPr lang="en-US" sz="2000" dirty="0" smtClean="0"/>
              <a:t>), </a:t>
            </a:r>
            <a:r>
              <a:rPr lang="en-US" sz="2000" dirty="0" err="1" smtClean="0"/>
              <a:t>sisanya</a:t>
            </a:r>
            <a:r>
              <a:rPr lang="en-US" sz="2000" dirty="0" smtClean="0"/>
              <a:t> </a:t>
            </a:r>
            <a:r>
              <a:rPr lang="en-US" sz="2000" dirty="0" err="1" smtClean="0"/>
              <a:t>diserahkan</a:t>
            </a:r>
            <a:r>
              <a:rPr lang="en-US" sz="2000" dirty="0" smtClean="0"/>
              <a:t> </a:t>
            </a:r>
            <a:r>
              <a:rPr lang="en-US" sz="2000" dirty="0" err="1" smtClean="0"/>
              <a:t>pada</a:t>
            </a:r>
            <a:r>
              <a:rPr lang="en-US" sz="2000" dirty="0" smtClean="0"/>
              <a:t> </a:t>
            </a:r>
            <a:r>
              <a:rPr lang="en-US" sz="2000" dirty="0" err="1" smtClean="0"/>
              <a:t>pasar</a:t>
            </a:r>
            <a:r>
              <a:rPr lang="en-US" sz="2000" dirty="0" smtClean="0"/>
              <a:t>, </a:t>
            </a:r>
          </a:p>
          <a:p>
            <a:pPr marL="91440" indent="-27432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2400" dirty="0" smtClean="0">
                <a:solidFill>
                  <a:srgbClr val="0070C0"/>
                </a:solidFill>
              </a:rPr>
              <a:t>      </a:t>
            </a:r>
            <a:r>
              <a:rPr lang="en-US" sz="2000" dirty="0" err="1" smtClean="0">
                <a:solidFill>
                  <a:srgbClr val="0070C0"/>
                </a:solidFill>
              </a:rPr>
              <a:t>Contoh</a:t>
            </a:r>
            <a:r>
              <a:rPr lang="en-US" sz="2000" dirty="0" smtClean="0">
                <a:solidFill>
                  <a:srgbClr val="0070C0"/>
                </a:solidFill>
              </a:rPr>
              <a:t> </a:t>
            </a:r>
            <a:r>
              <a:rPr lang="en-US" sz="2000" dirty="0" err="1" smtClean="0">
                <a:solidFill>
                  <a:srgbClr val="0070C0"/>
                </a:solidFill>
              </a:rPr>
              <a:t>kasus</a:t>
            </a:r>
            <a:r>
              <a:rPr lang="en-US" sz="2000" dirty="0" smtClean="0">
                <a:solidFill>
                  <a:srgbClr val="0070C0"/>
                </a:solidFill>
              </a:rPr>
              <a:t>      	  </a:t>
            </a:r>
            <a:r>
              <a:rPr lang="en-US" sz="2000" dirty="0" smtClean="0"/>
              <a:t>:</a:t>
            </a:r>
            <a:r>
              <a:rPr lang="en-US" sz="2000" dirty="0" smtClean="0">
                <a:solidFill>
                  <a:srgbClr val="0070C0"/>
                </a:solidFill>
              </a:rPr>
              <a:t>  </a:t>
            </a:r>
            <a:r>
              <a:rPr lang="en-US" sz="2000" dirty="0" err="1" smtClean="0"/>
              <a:t>Gabah</a:t>
            </a:r>
            <a:r>
              <a:rPr lang="en-US" sz="2000" dirty="0" smtClean="0"/>
              <a:t> (</a:t>
            </a:r>
            <a:r>
              <a:rPr lang="en-US" sz="2000" dirty="0" err="1" smtClean="0"/>
              <a:t>musim</a:t>
            </a:r>
            <a:r>
              <a:rPr lang="en-US" sz="2000" dirty="0" smtClean="0"/>
              <a:t> </a:t>
            </a:r>
            <a:r>
              <a:rPr lang="en-US" sz="2000" dirty="0" err="1" smtClean="0"/>
              <a:t>panen</a:t>
            </a:r>
            <a:r>
              <a:rPr lang="en-US" sz="2000" dirty="0" smtClean="0"/>
              <a:t>)</a:t>
            </a:r>
            <a:endParaRPr lang="en-US" sz="2400" dirty="0" smtClean="0"/>
          </a:p>
          <a:p>
            <a:pPr marL="274320" indent="-27432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en-US" dirty="0" smtClean="0"/>
          </a:p>
          <a:p>
            <a:pPr marL="274320" indent="-27432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en-US" dirty="0" smtClean="0"/>
          </a:p>
          <a:p>
            <a:pPr marL="274320" indent="-27432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en-US" dirty="0" smtClean="0"/>
          </a:p>
          <a:p>
            <a:pPr marL="274320" indent="-27432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 rot="5400000">
            <a:off x="609601" y="4724400"/>
            <a:ext cx="1981200" cy="317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600200" y="5715000"/>
            <a:ext cx="26670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rot="5400000">
            <a:off x="4115594" y="4723606"/>
            <a:ext cx="19812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105400" y="5715000"/>
            <a:ext cx="26670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Arc 10"/>
          <p:cNvSpPr/>
          <p:nvPr/>
        </p:nvSpPr>
        <p:spPr>
          <a:xfrm rot="11304658">
            <a:off x="2768600" y="1436688"/>
            <a:ext cx="4410075" cy="4283075"/>
          </a:xfrm>
          <a:prstGeom prst="arc">
            <a:avLst>
              <a:gd name="adj1" fmla="val 17605381"/>
              <a:gd name="adj2" fmla="val 20214766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Arc 11"/>
          <p:cNvSpPr/>
          <p:nvPr/>
        </p:nvSpPr>
        <p:spPr>
          <a:xfrm rot="5071508">
            <a:off x="-173831" y="977106"/>
            <a:ext cx="3702050" cy="4897438"/>
          </a:xfrm>
          <a:prstGeom prst="arc">
            <a:avLst>
              <a:gd name="adj1" fmla="val 17273526"/>
              <a:gd name="adj2" fmla="val 21033346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Arc 13"/>
          <p:cNvSpPr/>
          <p:nvPr/>
        </p:nvSpPr>
        <p:spPr>
          <a:xfrm rot="4962258">
            <a:off x="3457576" y="1025525"/>
            <a:ext cx="3509962" cy="4859337"/>
          </a:xfrm>
          <a:prstGeom prst="arc">
            <a:avLst>
              <a:gd name="adj1" fmla="val 17154266"/>
              <a:gd name="adj2" fmla="val 21033346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>
            <a:off x="1646238" y="4799013"/>
            <a:ext cx="1554162" cy="1587"/>
          </a:xfrm>
          <a:prstGeom prst="line">
            <a:avLst/>
          </a:prstGeom>
          <a:ln>
            <a:prstDash val="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9467" name="TextBox 16"/>
          <p:cNvSpPr txBox="1">
            <a:spLocks noChangeArrowheads="1"/>
          </p:cNvSpPr>
          <p:nvPr/>
        </p:nvSpPr>
        <p:spPr bwMode="auto">
          <a:xfrm>
            <a:off x="1066800" y="3505200"/>
            <a:ext cx="6096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>
                <a:latin typeface="Perpetua" pitchFamily="18" charset="0"/>
              </a:rPr>
              <a:t>Harga</a:t>
            </a:r>
          </a:p>
        </p:txBody>
      </p:sp>
      <p:sp>
        <p:nvSpPr>
          <p:cNvPr id="19468" name="TextBox 17"/>
          <p:cNvSpPr txBox="1">
            <a:spLocks noChangeArrowheads="1"/>
          </p:cNvSpPr>
          <p:nvPr/>
        </p:nvSpPr>
        <p:spPr bwMode="auto">
          <a:xfrm>
            <a:off x="4557713" y="3505200"/>
            <a:ext cx="6096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>
                <a:latin typeface="Perpetua" pitchFamily="18" charset="0"/>
              </a:rPr>
              <a:t>Harga</a:t>
            </a:r>
          </a:p>
        </p:txBody>
      </p:sp>
      <p:sp>
        <p:nvSpPr>
          <p:cNvPr id="19469" name="TextBox 18"/>
          <p:cNvSpPr txBox="1">
            <a:spLocks noChangeArrowheads="1"/>
          </p:cNvSpPr>
          <p:nvPr/>
        </p:nvSpPr>
        <p:spPr bwMode="auto">
          <a:xfrm>
            <a:off x="3886200" y="5791200"/>
            <a:ext cx="7620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>
                <a:latin typeface="Perpetua" pitchFamily="18" charset="0"/>
              </a:rPr>
              <a:t>Jumlah</a:t>
            </a:r>
          </a:p>
        </p:txBody>
      </p:sp>
      <p:sp>
        <p:nvSpPr>
          <p:cNvPr id="19470" name="TextBox 19"/>
          <p:cNvSpPr txBox="1">
            <a:spLocks noChangeArrowheads="1"/>
          </p:cNvSpPr>
          <p:nvPr/>
        </p:nvSpPr>
        <p:spPr bwMode="auto">
          <a:xfrm>
            <a:off x="7620000" y="5791200"/>
            <a:ext cx="7620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>
                <a:latin typeface="Perpetua" pitchFamily="18" charset="0"/>
              </a:rPr>
              <a:t>Jumlah</a:t>
            </a:r>
          </a:p>
        </p:txBody>
      </p:sp>
      <p:cxnSp>
        <p:nvCxnSpPr>
          <p:cNvPr id="21" name="Straight Connector 20"/>
          <p:cNvCxnSpPr/>
          <p:nvPr/>
        </p:nvCxnSpPr>
        <p:spPr>
          <a:xfrm>
            <a:off x="5105400" y="4800600"/>
            <a:ext cx="1554163" cy="1588"/>
          </a:xfrm>
          <a:prstGeom prst="line">
            <a:avLst/>
          </a:prstGeom>
          <a:ln>
            <a:prstDash val="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rot="5400000" flipH="1" flipV="1">
            <a:off x="2742407" y="5257006"/>
            <a:ext cx="914400" cy="1587"/>
          </a:xfrm>
          <a:prstGeom prst="line">
            <a:avLst/>
          </a:prstGeom>
          <a:ln>
            <a:prstDash val="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rot="5400000" flipH="1" flipV="1">
            <a:off x="6172994" y="5257006"/>
            <a:ext cx="914400" cy="1588"/>
          </a:xfrm>
          <a:prstGeom prst="line">
            <a:avLst/>
          </a:prstGeom>
          <a:ln>
            <a:prstDash val="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9474" name="TextBox 24"/>
          <p:cNvSpPr txBox="1">
            <a:spLocks noChangeArrowheads="1"/>
          </p:cNvSpPr>
          <p:nvPr/>
        </p:nvSpPr>
        <p:spPr bwMode="auto">
          <a:xfrm>
            <a:off x="3975100" y="3657600"/>
            <a:ext cx="3683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Perpetua" pitchFamily="18" charset="0"/>
              </a:rPr>
              <a:t>S</a:t>
            </a:r>
            <a:endParaRPr lang="en-US" baseline="-25000">
              <a:latin typeface="Perpetua" pitchFamily="18" charset="0"/>
            </a:endParaRPr>
          </a:p>
        </p:txBody>
      </p:sp>
      <p:sp>
        <p:nvSpPr>
          <p:cNvPr id="19475" name="TextBox 25"/>
          <p:cNvSpPr txBox="1">
            <a:spLocks noChangeArrowheads="1"/>
          </p:cNvSpPr>
          <p:nvPr/>
        </p:nvSpPr>
        <p:spPr bwMode="auto">
          <a:xfrm>
            <a:off x="7543800" y="3505200"/>
            <a:ext cx="304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Perpetua" pitchFamily="18" charset="0"/>
              </a:rPr>
              <a:t>S</a:t>
            </a:r>
          </a:p>
        </p:txBody>
      </p:sp>
      <p:sp>
        <p:nvSpPr>
          <p:cNvPr id="19476" name="TextBox 26"/>
          <p:cNvSpPr txBox="1">
            <a:spLocks noChangeArrowheads="1"/>
          </p:cNvSpPr>
          <p:nvPr/>
        </p:nvSpPr>
        <p:spPr bwMode="auto">
          <a:xfrm>
            <a:off x="3798888" y="5232400"/>
            <a:ext cx="304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Perpetua" pitchFamily="18" charset="0"/>
              </a:rPr>
              <a:t>D</a:t>
            </a:r>
          </a:p>
        </p:txBody>
      </p:sp>
      <p:sp>
        <p:nvSpPr>
          <p:cNvPr id="19477" name="TextBox 27"/>
          <p:cNvSpPr txBox="1">
            <a:spLocks noChangeArrowheads="1"/>
          </p:cNvSpPr>
          <p:nvPr/>
        </p:nvSpPr>
        <p:spPr bwMode="auto">
          <a:xfrm>
            <a:off x="7315200" y="5257800"/>
            <a:ext cx="304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Perpetua" pitchFamily="18" charset="0"/>
              </a:rPr>
              <a:t>D</a:t>
            </a:r>
          </a:p>
        </p:txBody>
      </p:sp>
      <p:cxnSp>
        <p:nvCxnSpPr>
          <p:cNvPr id="29" name="Straight Connector 28"/>
          <p:cNvCxnSpPr/>
          <p:nvPr/>
        </p:nvCxnSpPr>
        <p:spPr>
          <a:xfrm>
            <a:off x="5105400" y="4341813"/>
            <a:ext cx="2560638" cy="1587"/>
          </a:xfrm>
          <a:prstGeom prst="line">
            <a:avLst/>
          </a:prstGeom>
          <a:ln w="25400">
            <a:solidFill>
              <a:srgbClr val="FF0000"/>
            </a:solidFill>
            <a:prstDash val="soli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9479" name="TextBox 29"/>
          <p:cNvSpPr txBox="1">
            <a:spLocks noChangeArrowheads="1"/>
          </p:cNvSpPr>
          <p:nvPr/>
        </p:nvSpPr>
        <p:spPr bwMode="auto">
          <a:xfrm>
            <a:off x="1081088" y="4572000"/>
            <a:ext cx="457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Perpetua" pitchFamily="18" charset="0"/>
              </a:rPr>
              <a:t>P</a:t>
            </a:r>
            <a:r>
              <a:rPr lang="en-US" sz="2000" baseline="-25000">
                <a:latin typeface="Perpetua" pitchFamily="18" charset="0"/>
              </a:rPr>
              <a:t>0</a:t>
            </a:r>
            <a:endParaRPr lang="en-US" baseline="-25000">
              <a:latin typeface="Perpetua" pitchFamily="18" charset="0"/>
            </a:endParaRPr>
          </a:p>
        </p:txBody>
      </p:sp>
      <p:sp>
        <p:nvSpPr>
          <p:cNvPr id="19480" name="TextBox 30"/>
          <p:cNvSpPr txBox="1">
            <a:spLocks noChangeArrowheads="1"/>
          </p:cNvSpPr>
          <p:nvPr/>
        </p:nvSpPr>
        <p:spPr bwMode="auto">
          <a:xfrm>
            <a:off x="2971800" y="5867400"/>
            <a:ext cx="4572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latin typeface="Perpetua" pitchFamily="18" charset="0"/>
              </a:rPr>
              <a:t>Q</a:t>
            </a:r>
            <a:r>
              <a:rPr lang="en-US" baseline="-25000">
                <a:latin typeface="Perpetua" pitchFamily="18" charset="0"/>
              </a:rPr>
              <a:t>0</a:t>
            </a:r>
            <a:endParaRPr lang="en-US" sz="1600" baseline="-25000">
              <a:latin typeface="Perpetua" pitchFamily="18" charset="0"/>
            </a:endParaRPr>
          </a:p>
        </p:txBody>
      </p:sp>
      <p:sp>
        <p:nvSpPr>
          <p:cNvPr id="19481" name="TextBox 31"/>
          <p:cNvSpPr txBox="1">
            <a:spLocks noChangeArrowheads="1"/>
          </p:cNvSpPr>
          <p:nvPr/>
        </p:nvSpPr>
        <p:spPr bwMode="auto">
          <a:xfrm>
            <a:off x="2970213" y="4318000"/>
            <a:ext cx="4572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Perpetua" pitchFamily="18" charset="0"/>
              </a:rPr>
              <a:t>E</a:t>
            </a:r>
            <a:r>
              <a:rPr lang="en-US" sz="2400" baseline="-25000">
                <a:latin typeface="Perpetua" pitchFamily="18" charset="0"/>
              </a:rPr>
              <a:t>0</a:t>
            </a:r>
            <a:endParaRPr lang="en-US" baseline="-25000">
              <a:latin typeface="Perpetua" pitchFamily="18" charset="0"/>
            </a:endParaRPr>
          </a:p>
        </p:txBody>
      </p:sp>
      <p:sp>
        <p:nvSpPr>
          <p:cNvPr id="19482" name="TextBox 32"/>
          <p:cNvSpPr txBox="1">
            <a:spLocks noChangeArrowheads="1"/>
          </p:cNvSpPr>
          <p:nvPr/>
        </p:nvSpPr>
        <p:spPr bwMode="auto">
          <a:xfrm>
            <a:off x="2514600" y="2819400"/>
            <a:ext cx="1066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400" b="1">
                <a:solidFill>
                  <a:srgbClr val="0070C0"/>
                </a:solidFill>
                <a:latin typeface="Perpetua" pitchFamily="18" charset="0"/>
              </a:rPr>
              <a:t>Sebelum Kebijakan</a:t>
            </a:r>
          </a:p>
        </p:txBody>
      </p:sp>
      <p:sp>
        <p:nvSpPr>
          <p:cNvPr id="19483" name="TextBox 33"/>
          <p:cNvSpPr txBox="1">
            <a:spLocks noChangeArrowheads="1"/>
          </p:cNvSpPr>
          <p:nvPr/>
        </p:nvSpPr>
        <p:spPr bwMode="auto">
          <a:xfrm>
            <a:off x="6019800" y="2895600"/>
            <a:ext cx="1066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400" b="1">
                <a:solidFill>
                  <a:srgbClr val="0070C0"/>
                </a:solidFill>
                <a:latin typeface="Perpetua" pitchFamily="18" charset="0"/>
              </a:rPr>
              <a:t>Sesudah Kebijakan</a:t>
            </a:r>
          </a:p>
        </p:txBody>
      </p:sp>
      <p:cxnSp>
        <p:nvCxnSpPr>
          <p:cNvPr id="36" name="Straight Connector 35"/>
          <p:cNvCxnSpPr/>
          <p:nvPr/>
        </p:nvCxnSpPr>
        <p:spPr>
          <a:xfrm rot="5400000" flipH="1" flipV="1">
            <a:off x="3047207" y="5017294"/>
            <a:ext cx="1371600" cy="1587"/>
          </a:xfrm>
          <a:prstGeom prst="line">
            <a:avLst/>
          </a:prstGeom>
          <a:ln w="25400">
            <a:solidFill>
              <a:srgbClr val="FF0000"/>
            </a:solidFill>
            <a:prstDash val="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9485" name="TextBox 38"/>
          <p:cNvSpPr txBox="1">
            <a:spLocks noChangeArrowheads="1"/>
          </p:cNvSpPr>
          <p:nvPr/>
        </p:nvSpPr>
        <p:spPr bwMode="auto">
          <a:xfrm>
            <a:off x="3327400" y="4829175"/>
            <a:ext cx="4572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Perpetua" pitchFamily="18" charset="0"/>
              </a:rPr>
              <a:t>E</a:t>
            </a:r>
            <a:r>
              <a:rPr lang="en-US" sz="2400" baseline="-25000">
                <a:latin typeface="Perpetua" pitchFamily="18" charset="0"/>
              </a:rPr>
              <a:t>1</a:t>
            </a:r>
            <a:endParaRPr lang="en-US" baseline="-25000">
              <a:latin typeface="Perpetua" pitchFamily="18" charset="0"/>
            </a:endParaRPr>
          </a:p>
        </p:txBody>
      </p:sp>
      <p:sp>
        <p:nvSpPr>
          <p:cNvPr id="19486" name="TextBox 39"/>
          <p:cNvSpPr txBox="1">
            <a:spLocks noChangeArrowheads="1"/>
          </p:cNvSpPr>
          <p:nvPr/>
        </p:nvSpPr>
        <p:spPr bwMode="auto">
          <a:xfrm>
            <a:off x="3417888" y="5867400"/>
            <a:ext cx="4572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latin typeface="Perpetua" pitchFamily="18" charset="0"/>
              </a:rPr>
              <a:t>Q</a:t>
            </a:r>
            <a:r>
              <a:rPr lang="en-US" baseline="-25000">
                <a:latin typeface="Perpetua" pitchFamily="18" charset="0"/>
              </a:rPr>
              <a:t>S</a:t>
            </a:r>
            <a:endParaRPr lang="en-US" sz="1600" baseline="-25000">
              <a:latin typeface="Perpetua" pitchFamily="18" charset="0"/>
            </a:endParaRPr>
          </a:p>
        </p:txBody>
      </p:sp>
      <p:cxnSp>
        <p:nvCxnSpPr>
          <p:cNvPr id="41" name="Straight Connector 40"/>
          <p:cNvCxnSpPr/>
          <p:nvPr/>
        </p:nvCxnSpPr>
        <p:spPr>
          <a:xfrm>
            <a:off x="1625600" y="5281613"/>
            <a:ext cx="2011363" cy="1587"/>
          </a:xfrm>
          <a:prstGeom prst="line">
            <a:avLst/>
          </a:prstGeom>
          <a:ln>
            <a:prstDash val="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9488" name="TextBox 41"/>
          <p:cNvSpPr txBox="1">
            <a:spLocks noChangeArrowheads="1"/>
          </p:cNvSpPr>
          <p:nvPr/>
        </p:nvSpPr>
        <p:spPr bwMode="auto">
          <a:xfrm>
            <a:off x="1066800" y="5081588"/>
            <a:ext cx="4572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Perpetua" pitchFamily="18" charset="0"/>
              </a:rPr>
              <a:t>P</a:t>
            </a:r>
            <a:r>
              <a:rPr lang="en-US" sz="2000" baseline="-25000">
                <a:latin typeface="Perpetua" pitchFamily="18" charset="0"/>
              </a:rPr>
              <a:t>1</a:t>
            </a:r>
            <a:endParaRPr lang="en-US" baseline="-25000">
              <a:latin typeface="Perpetua" pitchFamily="18" charset="0"/>
            </a:endParaRPr>
          </a:p>
        </p:txBody>
      </p:sp>
      <p:sp>
        <p:nvSpPr>
          <p:cNvPr id="43" name="Arc 42"/>
          <p:cNvSpPr/>
          <p:nvPr/>
        </p:nvSpPr>
        <p:spPr>
          <a:xfrm rot="11304658">
            <a:off x="6308725" y="1595438"/>
            <a:ext cx="4410075" cy="4283075"/>
          </a:xfrm>
          <a:prstGeom prst="arc">
            <a:avLst>
              <a:gd name="adj1" fmla="val 17795180"/>
              <a:gd name="adj2" fmla="val 2043721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9490" name="TextBox 43"/>
          <p:cNvSpPr txBox="1">
            <a:spLocks noChangeArrowheads="1"/>
          </p:cNvSpPr>
          <p:nvPr/>
        </p:nvSpPr>
        <p:spPr bwMode="auto">
          <a:xfrm>
            <a:off x="4649788" y="4686300"/>
            <a:ext cx="4572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Perpetua" pitchFamily="18" charset="0"/>
              </a:rPr>
              <a:t>P</a:t>
            </a:r>
            <a:r>
              <a:rPr lang="en-US" sz="2000" baseline="-25000">
                <a:latin typeface="Perpetua" pitchFamily="18" charset="0"/>
              </a:rPr>
              <a:t>0</a:t>
            </a:r>
            <a:endParaRPr lang="en-US" baseline="-25000">
              <a:latin typeface="Perpetua" pitchFamily="18" charset="0"/>
            </a:endParaRPr>
          </a:p>
        </p:txBody>
      </p:sp>
      <p:sp>
        <p:nvSpPr>
          <p:cNvPr id="19491" name="TextBox 44"/>
          <p:cNvSpPr txBox="1">
            <a:spLocks noChangeArrowheads="1"/>
          </p:cNvSpPr>
          <p:nvPr/>
        </p:nvSpPr>
        <p:spPr bwMode="auto">
          <a:xfrm>
            <a:off x="6400800" y="5867400"/>
            <a:ext cx="4572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latin typeface="Perpetua" pitchFamily="18" charset="0"/>
              </a:rPr>
              <a:t>Q</a:t>
            </a:r>
            <a:r>
              <a:rPr lang="en-US" baseline="-25000">
                <a:latin typeface="Perpetua" pitchFamily="18" charset="0"/>
              </a:rPr>
              <a:t>0</a:t>
            </a:r>
            <a:endParaRPr lang="en-US" sz="1600" baseline="-25000">
              <a:latin typeface="Perpetua" pitchFamily="18" charset="0"/>
            </a:endParaRPr>
          </a:p>
        </p:txBody>
      </p:sp>
      <p:sp>
        <p:nvSpPr>
          <p:cNvPr id="19492" name="TextBox 46"/>
          <p:cNvSpPr txBox="1">
            <a:spLocks noChangeArrowheads="1"/>
          </p:cNvSpPr>
          <p:nvPr/>
        </p:nvSpPr>
        <p:spPr bwMode="auto">
          <a:xfrm>
            <a:off x="6640513" y="5867400"/>
            <a:ext cx="6858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>
                <a:latin typeface="Perpetua" pitchFamily="18" charset="0"/>
              </a:rPr>
              <a:t>Q</a:t>
            </a:r>
            <a:r>
              <a:rPr lang="en-US" sz="1600" baseline="-34000">
                <a:latin typeface="Perpetua" pitchFamily="18" charset="0"/>
              </a:rPr>
              <a:t>HPP</a:t>
            </a:r>
            <a:endParaRPr lang="en-US" sz="1400" baseline="-34000">
              <a:latin typeface="Perpetua" pitchFamily="18" charset="0"/>
            </a:endParaRPr>
          </a:p>
        </p:txBody>
      </p:sp>
      <p:sp>
        <p:nvSpPr>
          <p:cNvPr id="19493" name="TextBox 47"/>
          <p:cNvSpPr txBox="1">
            <a:spLocks noChangeArrowheads="1"/>
          </p:cNvSpPr>
          <p:nvPr/>
        </p:nvSpPr>
        <p:spPr bwMode="auto">
          <a:xfrm>
            <a:off x="4495800" y="4191000"/>
            <a:ext cx="609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Perpetua" pitchFamily="18" charset="0"/>
              </a:rPr>
              <a:t>P</a:t>
            </a:r>
            <a:r>
              <a:rPr lang="en-US" sz="2000" baseline="-25000">
                <a:latin typeface="Perpetua" pitchFamily="18" charset="0"/>
              </a:rPr>
              <a:t>HPP</a:t>
            </a:r>
            <a:endParaRPr lang="en-US" baseline="-25000">
              <a:latin typeface="Perpetua" pitchFamily="18" charset="0"/>
            </a:endParaRPr>
          </a:p>
        </p:txBody>
      </p:sp>
      <p:sp>
        <p:nvSpPr>
          <p:cNvPr id="19494" name="TextBox 48"/>
          <p:cNvSpPr txBox="1">
            <a:spLocks noChangeArrowheads="1"/>
          </p:cNvSpPr>
          <p:nvPr/>
        </p:nvSpPr>
        <p:spPr bwMode="auto">
          <a:xfrm>
            <a:off x="6464300" y="4392613"/>
            <a:ext cx="4572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Perpetua" pitchFamily="18" charset="0"/>
              </a:rPr>
              <a:t>E</a:t>
            </a:r>
            <a:r>
              <a:rPr lang="en-US" sz="2400" baseline="-25000">
                <a:latin typeface="Perpetua" pitchFamily="18" charset="0"/>
              </a:rPr>
              <a:t>0</a:t>
            </a:r>
            <a:endParaRPr lang="en-US" baseline="-25000">
              <a:latin typeface="Perpetua" pitchFamily="18" charset="0"/>
            </a:endParaRPr>
          </a:p>
        </p:txBody>
      </p:sp>
      <p:sp>
        <p:nvSpPr>
          <p:cNvPr id="19495" name="TextBox 49"/>
          <p:cNvSpPr txBox="1">
            <a:spLocks noChangeArrowheads="1"/>
          </p:cNvSpPr>
          <p:nvPr/>
        </p:nvSpPr>
        <p:spPr bwMode="auto">
          <a:xfrm>
            <a:off x="7696200" y="4191000"/>
            <a:ext cx="1295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>
                <a:latin typeface="Perpetua" pitchFamily="18" charset="0"/>
              </a:rPr>
              <a:t>Harga Pembelian</a:t>
            </a:r>
          </a:p>
          <a:p>
            <a:r>
              <a:rPr lang="en-US" sz="1400">
                <a:latin typeface="Perpetua" pitchFamily="18" charset="0"/>
              </a:rPr>
              <a:t>Pemerintah</a:t>
            </a:r>
          </a:p>
        </p:txBody>
      </p:sp>
      <p:sp>
        <p:nvSpPr>
          <p:cNvPr id="19496" name="TextBox 50"/>
          <p:cNvSpPr txBox="1">
            <a:spLocks noChangeArrowheads="1"/>
          </p:cNvSpPr>
          <p:nvPr/>
        </p:nvSpPr>
        <p:spPr bwMode="auto">
          <a:xfrm>
            <a:off x="2743200" y="3759200"/>
            <a:ext cx="1066800" cy="306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>
                <a:latin typeface="Perpetua" pitchFamily="18" charset="0"/>
              </a:rPr>
              <a:t>Exsess Supply</a:t>
            </a:r>
          </a:p>
        </p:txBody>
      </p:sp>
      <p:sp>
        <p:nvSpPr>
          <p:cNvPr id="52" name="Right Brace 51"/>
          <p:cNvSpPr/>
          <p:nvPr/>
        </p:nvSpPr>
        <p:spPr>
          <a:xfrm>
            <a:off x="3249768" y="3733800"/>
            <a:ext cx="179232" cy="837126"/>
          </a:xfrm>
          <a:prstGeom prst="rightBrace">
            <a:avLst>
              <a:gd name="adj1" fmla="val 25000"/>
              <a:gd name="adj2" fmla="val 50000"/>
            </a:avLst>
          </a:prstGeom>
          <a:ln>
            <a:solidFill>
              <a:schemeClr val="tx1"/>
            </a:solidFill>
          </a:ln>
          <a:scene3d>
            <a:camera prst="orthographicFront">
              <a:rot lat="0" lon="0" rev="540000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53" name="Straight Connector 52"/>
          <p:cNvCxnSpPr/>
          <p:nvPr/>
        </p:nvCxnSpPr>
        <p:spPr>
          <a:xfrm>
            <a:off x="2921000" y="4316413"/>
            <a:ext cx="730250" cy="1587"/>
          </a:xfrm>
          <a:prstGeom prst="line">
            <a:avLst/>
          </a:prstGeom>
          <a:ln>
            <a:prstDash val="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rot="5400000" flipH="1" flipV="1">
            <a:off x="2210594" y="5028406"/>
            <a:ext cx="1371600" cy="1588"/>
          </a:xfrm>
          <a:prstGeom prst="line">
            <a:avLst/>
          </a:prstGeom>
          <a:ln w="25400">
            <a:solidFill>
              <a:srgbClr val="0070C0"/>
            </a:solidFill>
            <a:prstDash val="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9500" name="TextBox 54"/>
          <p:cNvSpPr txBox="1">
            <a:spLocks noChangeArrowheads="1"/>
          </p:cNvSpPr>
          <p:nvPr/>
        </p:nvSpPr>
        <p:spPr bwMode="auto">
          <a:xfrm>
            <a:off x="2590800" y="5867400"/>
            <a:ext cx="5334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latin typeface="Perpetua" pitchFamily="18" charset="0"/>
              </a:rPr>
              <a:t>Q</a:t>
            </a:r>
            <a:r>
              <a:rPr lang="en-US" baseline="-25000">
                <a:latin typeface="Perpetua" pitchFamily="18" charset="0"/>
              </a:rPr>
              <a:t>D</a:t>
            </a:r>
            <a:endParaRPr lang="en-US" sz="1600" baseline="-25000">
              <a:latin typeface="Perpetua" pitchFamily="18" charset="0"/>
            </a:endParaRPr>
          </a:p>
        </p:txBody>
      </p:sp>
      <p:cxnSp>
        <p:nvCxnSpPr>
          <p:cNvPr id="56" name="Straight Connector 55"/>
          <p:cNvCxnSpPr/>
          <p:nvPr/>
        </p:nvCxnSpPr>
        <p:spPr>
          <a:xfrm rot="5400000" flipH="1" flipV="1">
            <a:off x="5714207" y="5028406"/>
            <a:ext cx="1371600" cy="1587"/>
          </a:xfrm>
          <a:prstGeom prst="line">
            <a:avLst/>
          </a:prstGeom>
          <a:ln w="25400">
            <a:solidFill>
              <a:srgbClr val="0070C0"/>
            </a:solidFill>
            <a:prstDash val="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 rot="5400000" flipH="1" flipV="1">
            <a:off x="6552407" y="5028406"/>
            <a:ext cx="1371600" cy="1587"/>
          </a:xfrm>
          <a:prstGeom prst="line">
            <a:avLst/>
          </a:prstGeom>
          <a:ln w="25400">
            <a:solidFill>
              <a:srgbClr val="FF0000"/>
            </a:solidFill>
            <a:prstDash val="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9503" name="TextBox 57"/>
          <p:cNvSpPr txBox="1">
            <a:spLocks noChangeArrowheads="1"/>
          </p:cNvSpPr>
          <p:nvPr/>
        </p:nvSpPr>
        <p:spPr bwMode="auto">
          <a:xfrm>
            <a:off x="6019800" y="5867400"/>
            <a:ext cx="5334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latin typeface="Perpetua" pitchFamily="18" charset="0"/>
              </a:rPr>
              <a:t>Q</a:t>
            </a:r>
            <a:r>
              <a:rPr lang="en-US" baseline="-25000">
                <a:latin typeface="Perpetua" pitchFamily="18" charset="0"/>
              </a:rPr>
              <a:t>D</a:t>
            </a:r>
            <a:endParaRPr lang="en-US" sz="1600" baseline="-25000">
              <a:latin typeface="Perpetua" pitchFamily="18" charset="0"/>
            </a:endParaRPr>
          </a:p>
        </p:txBody>
      </p:sp>
      <p:sp>
        <p:nvSpPr>
          <p:cNvPr id="59" name="Right Brace 58"/>
          <p:cNvSpPr/>
          <p:nvPr/>
        </p:nvSpPr>
        <p:spPr>
          <a:xfrm>
            <a:off x="6477000" y="5943600"/>
            <a:ext cx="228600" cy="685800"/>
          </a:xfrm>
          <a:prstGeom prst="rightBrace">
            <a:avLst>
              <a:gd name="adj1" fmla="val 25000"/>
              <a:gd name="adj2" fmla="val 50000"/>
            </a:avLst>
          </a:prstGeom>
          <a:ln>
            <a:solidFill>
              <a:schemeClr val="tx1"/>
            </a:solidFill>
          </a:ln>
          <a:scene3d>
            <a:camera prst="orthographicFront">
              <a:rot lat="0" lon="0" rev="1620000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9505" name="TextBox 59"/>
          <p:cNvSpPr txBox="1">
            <a:spLocks noChangeArrowheads="1"/>
          </p:cNvSpPr>
          <p:nvPr/>
        </p:nvSpPr>
        <p:spPr bwMode="auto">
          <a:xfrm>
            <a:off x="5715000" y="6324600"/>
            <a:ext cx="13335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>
                <a:latin typeface="Perpetua" pitchFamily="18" charset="0"/>
              </a:rPr>
              <a:t>Cost Pemerintah</a:t>
            </a:r>
          </a:p>
        </p:txBody>
      </p:sp>
      <p:cxnSp>
        <p:nvCxnSpPr>
          <p:cNvPr id="62" name="Straight Connector 61"/>
          <p:cNvCxnSpPr/>
          <p:nvPr/>
        </p:nvCxnSpPr>
        <p:spPr>
          <a:xfrm rot="5400000" flipH="1" flipV="1">
            <a:off x="6247607" y="5028406"/>
            <a:ext cx="1371600" cy="1587"/>
          </a:xfrm>
          <a:prstGeom prst="line">
            <a:avLst/>
          </a:prstGeom>
          <a:ln w="25400">
            <a:solidFill>
              <a:srgbClr val="7030A0"/>
            </a:solidFill>
            <a:prstDash val="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9507" name="TextBox 64"/>
          <p:cNvSpPr txBox="1">
            <a:spLocks noChangeArrowheads="1"/>
          </p:cNvSpPr>
          <p:nvPr/>
        </p:nvSpPr>
        <p:spPr bwMode="auto">
          <a:xfrm>
            <a:off x="7099300" y="5867400"/>
            <a:ext cx="5334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latin typeface="Perpetua" pitchFamily="18" charset="0"/>
              </a:rPr>
              <a:t> Q</a:t>
            </a:r>
            <a:r>
              <a:rPr lang="en-US" sz="1600" baseline="-25000">
                <a:latin typeface="Perpetua" pitchFamily="18" charset="0"/>
              </a:rPr>
              <a:t>S</a:t>
            </a:r>
          </a:p>
        </p:txBody>
      </p:sp>
      <p:sp>
        <p:nvSpPr>
          <p:cNvPr id="66" name="Right Brace 65"/>
          <p:cNvSpPr/>
          <p:nvPr/>
        </p:nvSpPr>
        <p:spPr>
          <a:xfrm>
            <a:off x="7150995" y="6071316"/>
            <a:ext cx="228600" cy="457200"/>
          </a:xfrm>
          <a:prstGeom prst="rightBrace">
            <a:avLst>
              <a:gd name="adj1" fmla="val 25000"/>
              <a:gd name="adj2" fmla="val 50000"/>
            </a:avLst>
          </a:prstGeom>
          <a:ln>
            <a:solidFill>
              <a:schemeClr val="tx1"/>
            </a:solidFill>
          </a:ln>
          <a:scene3d>
            <a:camera prst="orthographicFront">
              <a:rot lat="0" lon="0" rev="1620000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9509" name="TextBox 66"/>
          <p:cNvSpPr txBox="1">
            <a:spLocks noChangeArrowheads="1"/>
          </p:cNvSpPr>
          <p:nvPr/>
        </p:nvSpPr>
        <p:spPr bwMode="auto">
          <a:xfrm>
            <a:off x="7008813" y="6323013"/>
            <a:ext cx="7620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>
                <a:latin typeface="Perpetua" pitchFamily="18" charset="0"/>
              </a:rPr>
              <a:t>Pasar</a:t>
            </a:r>
          </a:p>
        </p:txBody>
      </p:sp>
      <p:cxnSp>
        <p:nvCxnSpPr>
          <p:cNvPr id="69" name="Straight Arrow Connector 68"/>
          <p:cNvCxnSpPr/>
          <p:nvPr/>
        </p:nvCxnSpPr>
        <p:spPr>
          <a:xfrm rot="5400000">
            <a:off x="713582" y="5028406"/>
            <a:ext cx="685800" cy="158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/>
          <p:nvPr/>
        </p:nvCxnSpPr>
        <p:spPr>
          <a:xfrm rot="5400000" flipH="1" flipV="1">
            <a:off x="4215607" y="4609306"/>
            <a:ext cx="609600" cy="158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Oval 71"/>
          <p:cNvSpPr/>
          <p:nvPr/>
        </p:nvSpPr>
        <p:spPr>
          <a:xfrm>
            <a:off x="4381500" y="4024313"/>
            <a:ext cx="685800" cy="1295400"/>
          </a:xfrm>
          <a:prstGeom prst="ellipse">
            <a:avLst/>
          </a:prstGeom>
          <a:noFill/>
          <a:ln w="22225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5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381000"/>
            <a:ext cx="8229600" cy="6172200"/>
          </a:xfrm>
        </p:spPr>
        <p:txBody>
          <a:bodyPr/>
          <a:lstStyle/>
          <a:p>
            <a:pPr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en-US" sz="2000" b="1" smtClean="0"/>
              <a:t>(3). Harga Atap (Ceiling price)</a:t>
            </a:r>
          </a:p>
          <a:p>
            <a:pPr lvl="1"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en-US" sz="1800" smtClean="0">
                <a:solidFill>
                  <a:srgbClr val="0070C0"/>
                </a:solidFill>
              </a:rPr>
              <a:t>  Tujuan kebijakan 		</a:t>
            </a:r>
            <a:r>
              <a:rPr lang="en-US" sz="1800" smtClean="0"/>
              <a:t>:  - Stabilisasi harga dan menekan biaya konsumen</a:t>
            </a:r>
          </a:p>
          <a:p>
            <a:pPr lvl="1"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en-US" sz="1800" smtClean="0"/>
              <a:t>			  	   - Harga yg ditetapkan </a:t>
            </a:r>
            <a:r>
              <a:rPr lang="en-US" sz="1800" b="1" smtClean="0"/>
              <a:t>tdk boleh </a:t>
            </a:r>
            <a:r>
              <a:rPr lang="en-US" sz="1800" smtClean="0"/>
              <a:t>lebih tinggi dari harga atap</a:t>
            </a:r>
          </a:p>
          <a:p>
            <a:pPr lvl="1"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en-US" sz="1800" smtClean="0"/>
              <a:t>  </a:t>
            </a:r>
            <a:r>
              <a:rPr lang="en-US" sz="1800" smtClean="0">
                <a:solidFill>
                  <a:srgbClr val="0070C0"/>
                </a:solidFill>
              </a:rPr>
              <a:t>Damapk &amp;Konsekuensi</a:t>
            </a:r>
            <a:r>
              <a:rPr lang="en-US" sz="1800" smtClean="0"/>
              <a:t>	:   Harga turun, pemerintah men-supply sebesar excess demand </a:t>
            </a:r>
          </a:p>
          <a:p>
            <a:pPr lvl="1"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en-US" sz="1800" smtClean="0"/>
              <a:t>  </a:t>
            </a:r>
            <a:r>
              <a:rPr lang="en-US" sz="1800" smtClean="0">
                <a:solidFill>
                  <a:srgbClr val="0070C0"/>
                </a:solidFill>
              </a:rPr>
              <a:t>Contoh kasus     		</a:t>
            </a:r>
            <a:r>
              <a:rPr lang="en-US" sz="1800" smtClean="0"/>
              <a:t>:</a:t>
            </a:r>
            <a:r>
              <a:rPr lang="en-US" sz="1800" smtClean="0">
                <a:solidFill>
                  <a:srgbClr val="0070C0"/>
                </a:solidFill>
              </a:rPr>
              <a:t>   </a:t>
            </a:r>
            <a:r>
              <a:rPr lang="en-US" sz="1800" smtClean="0"/>
              <a:t>Beras (saat musim paceklik)</a:t>
            </a:r>
          </a:p>
          <a:p>
            <a:pPr eaLnBrk="1" hangingPunct="1">
              <a:spcBef>
                <a:spcPct val="0"/>
              </a:spcBef>
              <a:buFont typeface="Wingdings 2" pitchFamily="18" charset="2"/>
              <a:buNone/>
            </a:pPr>
            <a:endParaRPr lang="en-US" smtClean="0"/>
          </a:p>
          <a:p>
            <a:pPr eaLnBrk="1" hangingPunct="1">
              <a:spcBef>
                <a:spcPct val="0"/>
              </a:spcBef>
              <a:buFont typeface="Wingdings 2" pitchFamily="18" charset="2"/>
              <a:buNone/>
            </a:pPr>
            <a:endParaRPr lang="en-US" smtClean="0"/>
          </a:p>
          <a:p>
            <a:pPr eaLnBrk="1" hangingPunct="1">
              <a:spcBef>
                <a:spcPct val="0"/>
              </a:spcBef>
              <a:buFont typeface="Wingdings 2" pitchFamily="18" charset="2"/>
              <a:buNone/>
            </a:pPr>
            <a:endParaRPr lang="en-US" smtClean="0"/>
          </a:p>
          <a:p>
            <a:pPr eaLnBrk="1" hangingPunct="1">
              <a:spcBef>
                <a:spcPct val="0"/>
              </a:spcBef>
              <a:buFont typeface="Wingdings 2" pitchFamily="18" charset="2"/>
              <a:buNone/>
            </a:pPr>
            <a:endParaRPr lang="en-US" smtClean="0"/>
          </a:p>
          <a:p>
            <a:pPr eaLnBrk="1" hangingPunct="1">
              <a:spcBef>
                <a:spcPct val="0"/>
              </a:spcBef>
              <a:buFont typeface="Wingdings 2" pitchFamily="18" charset="2"/>
              <a:buNone/>
            </a:pPr>
            <a:endParaRPr lang="en-US" smtClean="0"/>
          </a:p>
        </p:txBody>
      </p:sp>
      <p:cxnSp>
        <p:nvCxnSpPr>
          <p:cNvPr id="5" name="Straight Connector 4"/>
          <p:cNvCxnSpPr/>
          <p:nvPr/>
        </p:nvCxnSpPr>
        <p:spPr>
          <a:xfrm rot="5400000">
            <a:off x="609601" y="4724400"/>
            <a:ext cx="1981200" cy="317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600200" y="5715000"/>
            <a:ext cx="26670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rot="5400000">
            <a:off x="4115594" y="4723606"/>
            <a:ext cx="19812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105400" y="5715000"/>
            <a:ext cx="26670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Arc 10"/>
          <p:cNvSpPr/>
          <p:nvPr/>
        </p:nvSpPr>
        <p:spPr>
          <a:xfrm rot="11304658">
            <a:off x="2295525" y="1397000"/>
            <a:ext cx="4814888" cy="4140200"/>
          </a:xfrm>
          <a:prstGeom prst="arc">
            <a:avLst>
              <a:gd name="adj1" fmla="val 17007541"/>
              <a:gd name="adj2" fmla="val 20489535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Arc 11"/>
          <p:cNvSpPr/>
          <p:nvPr/>
        </p:nvSpPr>
        <p:spPr>
          <a:xfrm rot="3885178">
            <a:off x="-291306" y="1135856"/>
            <a:ext cx="3708400" cy="5072063"/>
          </a:xfrm>
          <a:prstGeom prst="arc">
            <a:avLst>
              <a:gd name="adj1" fmla="val 18074277"/>
              <a:gd name="adj2" fmla="val 21568584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>
            <a:off x="1600200" y="4891088"/>
            <a:ext cx="1463675" cy="1587"/>
          </a:xfrm>
          <a:prstGeom prst="line">
            <a:avLst/>
          </a:prstGeom>
          <a:ln>
            <a:prstDash val="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0490" name="TextBox 16"/>
          <p:cNvSpPr txBox="1">
            <a:spLocks noChangeArrowheads="1"/>
          </p:cNvSpPr>
          <p:nvPr/>
        </p:nvSpPr>
        <p:spPr bwMode="auto">
          <a:xfrm>
            <a:off x="1066800" y="3505200"/>
            <a:ext cx="6096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>
                <a:latin typeface="Perpetua" pitchFamily="18" charset="0"/>
              </a:rPr>
              <a:t>Harga</a:t>
            </a:r>
          </a:p>
        </p:txBody>
      </p:sp>
      <p:sp>
        <p:nvSpPr>
          <p:cNvPr id="20491" name="TextBox 17"/>
          <p:cNvSpPr txBox="1">
            <a:spLocks noChangeArrowheads="1"/>
          </p:cNvSpPr>
          <p:nvPr/>
        </p:nvSpPr>
        <p:spPr bwMode="auto">
          <a:xfrm>
            <a:off x="4557713" y="3505200"/>
            <a:ext cx="6096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>
                <a:latin typeface="Perpetua" pitchFamily="18" charset="0"/>
              </a:rPr>
              <a:t>Harga</a:t>
            </a:r>
          </a:p>
        </p:txBody>
      </p:sp>
      <p:sp>
        <p:nvSpPr>
          <p:cNvPr id="20492" name="TextBox 18"/>
          <p:cNvSpPr txBox="1">
            <a:spLocks noChangeArrowheads="1"/>
          </p:cNvSpPr>
          <p:nvPr/>
        </p:nvSpPr>
        <p:spPr bwMode="auto">
          <a:xfrm>
            <a:off x="3886200" y="5791200"/>
            <a:ext cx="7620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>
                <a:latin typeface="Perpetua" pitchFamily="18" charset="0"/>
              </a:rPr>
              <a:t>Jumlah</a:t>
            </a:r>
          </a:p>
        </p:txBody>
      </p:sp>
      <p:sp>
        <p:nvSpPr>
          <p:cNvPr id="20493" name="TextBox 19"/>
          <p:cNvSpPr txBox="1">
            <a:spLocks noChangeArrowheads="1"/>
          </p:cNvSpPr>
          <p:nvPr/>
        </p:nvSpPr>
        <p:spPr bwMode="auto">
          <a:xfrm>
            <a:off x="7620000" y="5791200"/>
            <a:ext cx="7620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>
                <a:latin typeface="Perpetua" pitchFamily="18" charset="0"/>
              </a:rPr>
              <a:t>Jumlah</a:t>
            </a:r>
          </a:p>
        </p:txBody>
      </p:sp>
      <p:cxnSp>
        <p:nvCxnSpPr>
          <p:cNvPr id="21" name="Straight Connector 20"/>
          <p:cNvCxnSpPr/>
          <p:nvPr/>
        </p:nvCxnSpPr>
        <p:spPr>
          <a:xfrm>
            <a:off x="5105400" y="4800600"/>
            <a:ext cx="1554163" cy="1588"/>
          </a:xfrm>
          <a:prstGeom prst="line">
            <a:avLst/>
          </a:prstGeom>
          <a:ln>
            <a:prstDash val="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rot="5400000" flipH="1" flipV="1">
            <a:off x="2624931" y="5303044"/>
            <a:ext cx="822325" cy="1588"/>
          </a:xfrm>
          <a:prstGeom prst="line">
            <a:avLst/>
          </a:prstGeom>
          <a:ln>
            <a:prstDash val="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rot="5400000" flipH="1" flipV="1">
            <a:off x="6172994" y="5257006"/>
            <a:ext cx="914400" cy="1588"/>
          </a:xfrm>
          <a:prstGeom prst="line">
            <a:avLst/>
          </a:prstGeom>
          <a:ln>
            <a:prstDash val="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0497" name="TextBox 24"/>
          <p:cNvSpPr txBox="1">
            <a:spLocks noChangeArrowheads="1"/>
          </p:cNvSpPr>
          <p:nvPr/>
        </p:nvSpPr>
        <p:spPr bwMode="auto">
          <a:xfrm>
            <a:off x="3822700" y="3668713"/>
            <a:ext cx="3683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Perpetua" pitchFamily="18" charset="0"/>
              </a:rPr>
              <a:t>S</a:t>
            </a:r>
            <a:endParaRPr lang="en-US" baseline="-25000">
              <a:latin typeface="Perpetua" pitchFamily="18" charset="0"/>
            </a:endParaRPr>
          </a:p>
        </p:txBody>
      </p:sp>
      <p:sp>
        <p:nvSpPr>
          <p:cNvPr id="20498" name="TextBox 25"/>
          <p:cNvSpPr txBox="1">
            <a:spLocks noChangeArrowheads="1"/>
          </p:cNvSpPr>
          <p:nvPr/>
        </p:nvSpPr>
        <p:spPr bwMode="auto">
          <a:xfrm>
            <a:off x="7239000" y="3592513"/>
            <a:ext cx="3048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Perpetua" pitchFamily="18" charset="0"/>
              </a:rPr>
              <a:t>S</a:t>
            </a:r>
          </a:p>
        </p:txBody>
      </p:sp>
      <p:sp>
        <p:nvSpPr>
          <p:cNvPr id="20499" name="TextBox 26"/>
          <p:cNvSpPr txBox="1">
            <a:spLocks noChangeArrowheads="1"/>
          </p:cNvSpPr>
          <p:nvPr/>
        </p:nvSpPr>
        <p:spPr bwMode="auto">
          <a:xfrm>
            <a:off x="3886200" y="5232400"/>
            <a:ext cx="304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Perpetua" pitchFamily="18" charset="0"/>
              </a:rPr>
              <a:t>D</a:t>
            </a:r>
          </a:p>
        </p:txBody>
      </p:sp>
      <p:sp>
        <p:nvSpPr>
          <p:cNvPr id="20500" name="TextBox 27"/>
          <p:cNvSpPr txBox="1">
            <a:spLocks noChangeArrowheads="1"/>
          </p:cNvSpPr>
          <p:nvPr/>
        </p:nvSpPr>
        <p:spPr bwMode="auto">
          <a:xfrm>
            <a:off x="7467600" y="5334000"/>
            <a:ext cx="304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Perpetua" pitchFamily="18" charset="0"/>
              </a:rPr>
              <a:t>D</a:t>
            </a:r>
          </a:p>
        </p:txBody>
      </p:sp>
      <p:cxnSp>
        <p:nvCxnSpPr>
          <p:cNvPr id="29" name="Straight Connector 28"/>
          <p:cNvCxnSpPr/>
          <p:nvPr/>
        </p:nvCxnSpPr>
        <p:spPr>
          <a:xfrm>
            <a:off x="5105400" y="5256213"/>
            <a:ext cx="2651125" cy="1587"/>
          </a:xfrm>
          <a:prstGeom prst="line">
            <a:avLst/>
          </a:prstGeom>
          <a:ln w="25400">
            <a:solidFill>
              <a:srgbClr val="FF0000"/>
            </a:solidFill>
            <a:prstDash val="soli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0502" name="TextBox 29"/>
          <p:cNvSpPr txBox="1">
            <a:spLocks noChangeArrowheads="1"/>
          </p:cNvSpPr>
          <p:nvPr/>
        </p:nvSpPr>
        <p:spPr bwMode="auto">
          <a:xfrm>
            <a:off x="1081088" y="4572000"/>
            <a:ext cx="457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Perpetua" pitchFamily="18" charset="0"/>
              </a:rPr>
              <a:t>P</a:t>
            </a:r>
            <a:r>
              <a:rPr lang="en-US" sz="2000" baseline="-25000">
                <a:latin typeface="Perpetua" pitchFamily="18" charset="0"/>
              </a:rPr>
              <a:t>0</a:t>
            </a:r>
            <a:endParaRPr lang="en-US" baseline="-25000">
              <a:latin typeface="Perpetua" pitchFamily="18" charset="0"/>
            </a:endParaRPr>
          </a:p>
        </p:txBody>
      </p:sp>
      <p:sp>
        <p:nvSpPr>
          <p:cNvPr id="20503" name="TextBox 30"/>
          <p:cNvSpPr txBox="1">
            <a:spLocks noChangeArrowheads="1"/>
          </p:cNvSpPr>
          <p:nvPr/>
        </p:nvSpPr>
        <p:spPr bwMode="auto">
          <a:xfrm>
            <a:off x="2895600" y="5867400"/>
            <a:ext cx="457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Perpetua" pitchFamily="18" charset="0"/>
              </a:rPr>
              <a:t>Q</a:t>
            </a:r>
            <a:r>
              <a:rPr lang="en-US" sz="2000" baseline="-25000">
                <a:latin typeface="Perpetua" pitchFamily="18" charset="0"/>
              </a:rPr>
              <a:t>0</a:t>
            </a:r>
            <a:endParaRPr lang="en-US" baseline="-25000">
              <a:latin typeface="Perpetua" pitchFamily="18" charset="0"/>
            </a:endParaRPr>
          </a:p>
        </p:txBody>
      </p:sp>
      <p:sp>
        <p:nvSpPr>
          <p:cNvPr id="20504" name="TextBox 31"/>
          <p:cNvSpPr txBox="1">
            <a:spLocks noChangeArrowheads="1"/>
          </p:cNvSpPr>
          <p:nvPr/>
        </p:nvSpPr>
        <p:spPr bwMode="auto">
          <a:xfrm>
            <a:off x="2819400" y="4430713"/>
            <a:ext cx="4572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Perpetua" pitchFamily="18" charset="0"/>
              </a:rPr>
              <a:t>E</a:t>
            </a:r>
            <a:r>
              <a:rPr lang="en-US" sz="2400" baseline="-25000">
                <a:latin typeface="Perpetua" pitchFamily="18" charset="0"/>
              </a:rPr>
              <a:t>0</a:t>
            </a:r>
            <a:endParaRPr lang="en-US" baseline="-25000">
              <a:latin typeface="Perpetua" pitchFamily="18" charset="0"/>
            </a:endParaRPr>
          </a:p>
        </p:txBody>
      </p:sp>
      <p:sp>
        <p:nvSpPr>
          <p:cNvPr id="20505" name="TextBox 32"/>
          <p:cNvSpPr txBox="1">
            <a:spLocks noChangeArrowheads="1"/>
          </p:cNvSpPr>
          <p:nvPr/>
        </p:nvSpPr>
        <p:spPr bwMode="auto">
          <a:xfrm>
            <a:off x="2590800" y="2743200"/>
            <a:ext cx="1066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400" b="1">
                <a:solidFill>
                  <a:srgbClr val="0070C0"/>
                </a:solidFill>
                <a:latin typeface="Perpetua" pitchFamily="18" charset="0"/>
              </a:rPr>
              <a:t>Sebelum Kebijakan</a:t>
            </a:r>
          </a:p>
        </p:txBody>
      </p:sp>
      <p:sp>
        <p:nvSpPr>
          <p:cNvPr id="20506" name="TextBox 33"/>
          <p:cNvSpPr txBox="1">
            <a:spLocks noChangeArrowheads="1"/>
          </p:cNvSpPr>
          <p:nvPr/>
        </p:nvSpPr>
        <p:spPr bwMode="auto">
          <a:xfrm>
            <a:off x="6096000" y="2819400"/>
            <a:ext cx="1066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400" b="1">
                <a:solidFill>
                  <a:srgbClr val="0070C0"/>
                </a:solidFill>
                <a:latin typeface="Perpetua" pitchFamily="18" charset="0"/>
              </a:rPr>
              <a:t>Sesudah Kebijakan</a:t>
            </a:r>
          </a:p>
        </p:txBody>
      </p:sp>
      <p:cxnSp>
        <p:nvCxnSpPr>
          <p:cNvPr id="36" name="Straight Connector 35"/>
          <p:cNvCxnSpPr/>
          <p:nvPr/>
        </p:nvCxnSpPr>
        <p:spPr>
          <a:xfrm rot="5400000" flipH="1" flipV="1">
            <a:off x="3415507" y="5501481"/>
            <a:ext cx="457200" cy="1587"/>
          </a:xfrm>
          <a:prstGeom prst="line">
            <a:avLst/>
          </a:prstGeom>
          <a:ln w="25400">
            <a:solidFill>
              <a:srgbClr val="FF0000"/>
            </a:solidFill>
            <a:prstDash val="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0508" name="TextBox 39"/>
          <p:cNvSpPr txBox="1">
            <a:spLocks noChangeArrowheads="1"/>
          </p:cNvSpPr>
          <p:nvPr/>
        </p:nvSpPr>
        <p:spPr bwMode="auto">
          <a:xfrm>
            <a:off x="3417888" y="5867400"/>
            <a:ext cx="54451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Perpetua" pitchFamily="18" charset="0"/>
              </a:rPr>
              <a:t>Q</a:t>
            </a:r>
            <a:r>
              <a:rPr lang="en-US" sz="2000" baseline="-25000">
                <a:latin typeface="Perpetua" pitchFamily="18" charset="0"/>
              </a:rPr>
              <a:t>D</a:t>
            </a:r>
            <a:endParaRPr lang="en-US" baseline="-25000">
              <a:latin typeface="Perpetua" pitchFamily="18" charset="0"/>
            </a:endParaRPr>
          </a:p>
        </p:txBody>
      </p:sp>
      <p:cxnSp>
        <p:nvCxnSpPr>
          <p:cNvPr id="41" name="Straight Connector 40"/>
          <p:cNvCxnSpPr/>
          <p:nvPr/>
        </p:nvCxnSpPr>
        <p:spPr>
          <a:xfrm>
            <a:off x="1625600" y="4267200"/>
            <a:ext cx="914400" cy="1588"/>
          </a:xfrm>
          <a:prstGeom prst="line">
            <a:avLst/>
          </a:prstGeom>
          <a:ln>
            <a:prstDash val="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0510" name="TextBox 41"/>
          <p:cNvSpPr txBox="1">
            <a:spLocks noChangeArrowheads="1"/>
          </p:cNvSpPr>
          <p:nvPr/>
        </p:nvSpPr>
        <p:spPr bwMode="auto">
          <a:xfrm>
            <a:off x="1066800" y="4114800"/>
            <a:ext cx="457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Perpetua" pitchFamily="18" charset="0"/>
              </a:rPr>
              <a:t>P</a:t>
            </a:r>
            <a:r>
              <a:rPr lang="en-US" sz="2000" baseline="-25000">
                <a:latin typeface="Perpetua" pitchFamily="18" charset="0"/>
              </a:rPr>
              <a:t>1</a:t>
            </a:r>
            <a:endParaRPr lang="en-US" baseline="-25000">
              <a:latin typeface="Perpetua" pitchFamily="18" charset="0"/>
            </a:endParaRPr>
          </a:p>
        </p:txBody>
      </p:sp>
      <p:sp>
        <p:nvSpPr>
          <p:cNvPr id="20511" name="TextBox 43"/>
          <p:cNvSpPr txBox="1">
            <a:spLocks noChangeArrowheads="1"/>
          </p:cNvSpPr>
          <p:nvPr/>
        </p:nvSpPr>
        <p:spPr bwMode="auto">
          <a:xfrm>
            <a:off x="4572000" y="4686300"/>
            <a:ext cx="4572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Perpetua" pitchFamily="18" charset="0"/>
              </a:rPr>
              <a:t>P</a:t>
            </a:r>
            <a:r>
              <a:rPr lang="en-US" sz="2000" baseline="-25000">
                <a:latin typeface="Perpetua" pitchFamily="18" charset="0"/>
              </a:rPr>
              <a:t>0</a:t>
            </a:r>
            <a:endParaRPr lang="en-US" baseline="-25000">
              <a:latin typeface="Perpetua" pitchFamily="18" charset="0"/>
            </a:endParaRPr>
          </a:p>
        </p:txBody>
      </p:sp>
      <p:sp>
        <p:nvSpPr>
          <p:cNvPr id="20512" name="TextBox 44"/>
          <p:cNvSpPr txBox="1">
            <a:spLocks noChangeArrowheads="1"/>
          </p:cNvSpPr>
          <p:nvPr/>
        </p:nvSpPr>
        <p:spPr bwMode="auto">
          <a:xfrm>
            <a:off x="6400800" y="5867400"/>
            <a:ext cx="457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Perpetua" pitchFamily="18" charset="0"/>
              </a:rPr>
              <a:t>Q</a:t>
            </a:r>
            <a:r>
              <a:rPr lang="en-US" sz="2000" baseline="-25000">
                <a:latin typeface="Perpetua" pitchFamily="18" charset="0"/>
              </a:rPr>
              <a:t>0</a:t>
            </a:r>
            <a:endParaRPr lang="en-US" baseline="-25000">
              <a:latin typeface="Perpetua" pitchFamily="18" charset="0"/>
            </a:endParaRPr>
          </a:p>
        </p:txBody>
      </p:sp>
      <p:sp>
        <p:nvSpPr>
          <p:cNvPr id="20513" name="TextBox 46"/>
          <p:cNvSpPr txBox="1">
            <a:spLocks noChangeArrowheads="1"/>
          </p:cNvSpPr>
          <p:nvPr/>
        </p:nvSpPr>
        <p:spPr bwMode="auto">
          <a:xfrm>
            <a:off x="6858000" y="5867400"/>
            <a:ext cx="609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Perpetua" pitchFamily="18" charset="0"/>
              </a:rPr>
              <a:t>Q</a:t>
            </a:r>
            <a:r>
              <a:rPr lang="en-US" sz="2000" baseline="-25000">
                <a:latin typeface="Perpetua" pitchFamily="18" charset="0"/>
              </a:rPr>
              <a:t>D</a:t>
            </a:r>
            <a:endParaRPr lang="en-US" baseline="-25000">
              <a:latin typeface="Perpetua" pitchFamily="18" charset="0"/>
            </a:endParaRPr>
          </a:p>
        </p:txBody>
      </p:sp>
      <p:sp>
        <p:nvSpPr>
          <p:cNvPr id="20514" name="TextBox 47"/>
          <p:cNvSpPr txBox="1">
            <a:spLocks noChangeArrowheads="1"/>
          </p:cNvSpPr>
          <p:nvPr/>
        </p:nvSpPr>
        <p:spPr bwMode="auto">
          <a:xfrm>
            <a:off x="4572000" y="5029200"/>
            <a:ext cx="609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Perpetua" pitchFamily="18" charset="0"/>
              </a:rPr>
              <a:t>P</a:t>
            </a:r>
            <a:r>
              <a:rPr lang="en-US" sz="2000" baseline="-25000">
                <a:latin typeface="Perpetua" pitchFamily="18" charset="0"/>
              </a:rPr>
              <a:t>A</a:t>
            </a:r>
            <a:endParaRPr lang="en-US" baseline="-25000">
              <a:latin typeface="Perpetua" pitchFamily="18" charset="0"/>
            </a:endParaRPr>
          </a:p>
        </p:txBody>
      </p:sp>
      <p:sp>
        <p:nvSpPr>
          <p:cNvPr id="20515" name="TextBox 48"/>
          <p:cNvSpPr txBox="1">
            <a:spLocks noChangeArrowheads="1"/>
          </p:cNvSpPr>
          <p:nvPr/>
        </p:nvSpPr>
        <p:spPr bwMode="auto">
          <a:xfrm>
            <a:off x="6464300" y="4392613"/>
            <a:ext cx="4572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Perpetua" pitchFamily="18" charset="0"/>
              </a:rPr>
              <a:t>E</a:t>
            </a:r>
            <a:r>
              <a:rPr lang="en-US" sz="2400" baseline="-25000">
                <a:latin typeface="Perpetua" pitchFamily="18" charset="0"/>
              </a:rPr>
              <a:t>0</a:t>
            </a:r>
            <a:endParaRPr lang="en-US" baseline="-25000">
              <a:latin typeface="Perpetua" pitchFamily="18" charset="0"/>
            </a:endParaRPr>
          </a:p>
        </p:txBody>
      </p:sp>
      <p:sp>
        <p:nvSpPr>
          <p:cNvPr id="20516" name="TextBox 49"/>
          <p:cNvSpPr txBox="1">
            <a:spLocks noChangeArrowheads="1"/>
          </p:cNvSpPr>
          <p:nvPr/>
        </p:nvSpPr>
        <p:spPr bwMode="auto">
          <a:xfrm>
            <a:off x="7848600" y="5105400"/>
            <a:ext cx="10668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>
                <a:latin typeface="Perpetua" pitchFamily="18" charset="0"/>
              </a:rPr>
              <a:t>Harga Atap</a:t>
            </a:r>
          </a:p>
        </p:txBody>
      </p:sp>
      <p:sp>
        <p:nvSpPr>
          <p:cNvPr id="20517" name="TextBox 50"/>
          <p:cNvSpPr txBox="1">
            <a:spLocks noChangeArrowheads="1"/>
          </p:cNvSpPr>
          <p:nvPr/>
        </p:nvSpPr>
        <p:spPr bwMode="auto">
          <a:xfrm>
            <a:off x="2514600" y="5435600"/>
            <a:ext cx="12192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>
                <a:latin typeface="Perpetua" pitchFamily="18" charset="0"/>
              </a:rPr>
              <a:t>Exsess Demand</a:t>
            </a:r>
          </a:p>
        </p:txBody>
      </p:sp>
      <p:cxnSp>
        <p:nvCxnSpPr>
          <p:cNvPr id="54" name="Straight Connector 53"/>
          <p:cNvCxnSpPr/>
          <p:nvPr/>
        </p:nvCxnSpPr>
        <p:spPr>
          <a:xfrm rot="5400000" flipH="1" flipV="1">
            <a:off x="1781969" y="4982369"/>
            <a:ext cx="1463675" cy="1587"/>
          </a:xfrm>
          <a:prstGeom prst="line">
            <a:avLst/>
          </a:prstGeom>
          <a:ln w="25400">
            <a:solidFill>
              <a:srgbClr val="0070C0"/>
            </a:solidFill>
            <a:prstDash val="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0519" name="TextBox 54"/>
          <p:cNvSpPr txBox="1">
            <a:spLocks noChangeArrowheads="1"/>
          </p:cNvSpPr>
          <p:nvPr/>
        </p:nvSpPr>
        <p:spPr bwMode="auto">
          <a:xfrm>
            <a:off x="2209800" y="5867400"/>
            <a:ext cx="533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Perpetua" pitchFamily="18" charset="0"/>
              </a:rPr>
              <a:t>Q</a:t>
            </a:r>
            <a:r>
              <a:rPr lang="en-US" sz="2000" baseline="-25000">
                <a:latin typeface="Perpetua" pitchFamily="18" charset="0"/>
              </a:rPr>
              <a:t>S</a:t>
            </a:r>
            <a:endParaRPr lang="en-US" baseline="-25000">
              <a:latin typeface="Perpetua" pitchFamily="18" charset="0"/>
            </a:endParaRPr>
          </a:p>
        </p:txBody>
      </p:sp>
      <p:cxnSp>
        <p:nvCxnSpPr>
          <p:cNvPr id="56" name="Straight Connector 55"/>
          <p:cNvCxnSpPr/>
          <p:nvPr/>
        </p:nvCxnSpPr>
        <p:spPr>
          <a:xfrm rot="5400000" flipH="1" flipV="1">
            <a:off x="5791994" y="5501481"/>
            <a:ext cx="457200" cy="1588"/>
          </a:xfrm>
          <a:prstGeom prst="line">
            <a:avLst/>
          </a:prstGeom>
          <a:ln w="25400">
            <a:solidFill>
              <a:srgbClr val="0070C0"/>
            </a:solidFill>
            <a:prstDash val="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 rot="5400000" flipH="1" flipV="1">
            <a:off x="6934994" y="5485606"/>
            <a:ext cx="457200" cy="1588"/>
          </a:xfrm>
          <a:prstGeom prst="line">
            <a:avLst/>
          </a:prstGeom>
          <a:ln w="25400">
            <a:solidFill>
              <a:srgbClr val="FF0000"/>
            </a:solidFill>
            <a:prstDash val="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0522" name="TextBox 57"/>
          <p:cNvSpPr txBox="1">
            <a:spLocks noChangeArrowheads="1"/>
          </p:cNvSpPr>
          <p:nvPr/>
        </p:nvSpPr>
        <p:spPr bwMode="auto">
          <a:xfrm>
            <a:off x="5791200" y="5867400"/>
            <a:ext cx="533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Perpetua" pitchFamily="18" charset="0"/>
              </a:rPr>
              <a:t>Q</a:t>
            </a:r>
            <a:r>
              <a:rPr lang="en-US" sz="2000" baseline="-25000">
                <a:latin typeface="Perpetua" pitchFamily="18" charset="0"/>
              </a:rPr>
              <a:t>S</a:t>
            </a:r>
            <a:endParaRPr lang="en-US" baseline="-25000">
              <a:latin typeface="Perpetua" pitchFamily="18" charset="0"/>
            </a:endParaRPr>
          </a:p>
        </p:txBody>
      </p:sp>
      <p:sp>
        <p:nvSpPr>
          <p:cNvPr id="59" name="Right Brace 58"/>
          <p:cNvSpPr/>
          <p:nvPr/>
        </p:nvSpPr>
        <p:spPr>
          <a:xfrm>
            <a:off x="6477000" y="5753637"/>
            <a:ext cx="152400" cy="1143000"/>
          </a:xfrm>
          <a:prstGeom prst="rightBrace">
            <a:avLst>
              <a:gd name="adj1" fmla="val 25000"/>
              <a:gd name="adj2" fmla="val 50000"/>
            </a:avLst>
          </a:prstGeom>
          <a:ln>
            <a:solidFill>
              <a:schemeClr val="tx1"/>
            </a:solidFill>
          </a:ln>
          <a:scene3d>
            <a:camera prst="orthographicFront">
              <a:rot lat="0" lon="0" rev="1620000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0524" name="TextBox 59"/>
          <p:cNvSpPr txBox="1">
            <a:spLocks noChangeArrowheads="1"/>
          </p:cNvSpPr>
          <p:nvPr/>
        </p:nvSpPr>
        <p:spPr bwMode="auto">
          <a:xfrm>
            <a:off x="5822950" y="6350000"/>
            <a:ext cx="13335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>
                <a:latin typeface="Perpetua" pitchFamily="18" charset="0"/>
              </a:rPr>
              <a:t>Cost Pemerintah</a:t>
            </a:r>
          </a:p>
        </p:txBody>
      </p:sp>
      <p:sp>
        <p:nvSpPr>
          <p:cNvPr id="61" name="Right Brace 60"/>
          <p:cNvSpPr/>
          <p:nvPr/>
        </p:nvSpPr>
        <p:spPr>
          <a:xfrm>
            <a:off x="2997558" y="4927242"/>
            <a:ext cx="165279" cy="989526"/>
          </a:xfrm>
          <a:prstGeom prst="rightBrace">
            <a:avLst>
              <a:gd name="adj1" fmla="val 25000"/>
              <a:gd name="adj2" fmla="val 50000"/>
            </a:avLst>
          </a:prstGeom>
          <a:ln>
            <a:solidFill>
              <a:schemeClr val="tx1"/>
            </a:solidFill>
          </a:ln>
          <a:scene3d>
            <a:camera prst="orthographicFront">
              <a:rot lat="0" lon="0" rev="1620000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62" name="Straight Connector 61"/>
          <p:cNvCxnSpPr/>
          <p:nvPr/>
        </p:nvCxnSpPr>
        <p:spPr>
          <a:xfrm>
            <a:off x="2540000" y="5283200"/>
            <a:ext cx="1096963" cy="1588"/>
          </a:xfrm>
          <a:prstGeom prst="line">
            <a:avLst/>
          </a:prstGeom>
          <a:ln>
            <a:prstDash val="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/>
          <p:nvPr/>
        </p:nvCxnSpPr>
        <p:spPr>
          <a:xfrm rot="5400000" flipH="1" flipV="1">
            <a:off x="773907" y="4521994"/>
            <a:ext cx="533400" cy="158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Arc 64"/>
          <p:cNvSpPr/>
          <p:nvPr/>
        </p:nvSpPr>
        <p:spPr>
          <a:xfrm rot="3885178">
            <a:off x="3213894" y="1137444"/>
            <a:ext cx="3708400" cy="5072062"/>
          </a:xfrm>
          <a:prstGeom prst="arc">
            <a:avLst>
              <a:gd name="adj1" fmla="val 18074277"/>
              <a:gd name="adj2" fmla="val 21568584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6" name="Arc 65"/>
          <p:cNvSpPr/>
          <p:nvPr/>
        </p:nvSpPr>
        <p:spPr>
          <a:xfrm rot="11304658">
            <a:off x="6110288" y="1289050"/>
            <a:ext cx="4400550" cy="4279900"/>
          </a:xfrm>
          <a:prstGeom prst="arc">
            <a:avLst>
              <a:gd name="adj1" fmla="val 17007541"/>
              <a:gd name="adj2" fmla="val 20489535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8" name="Right Brace 67"/>
          <p:cNvSpPr/>
          <p:nvPr/>
        </p:nvSpPr>
        <p:spPr>
          <a:xfrm>
            <a:off x="6540321" y="4928316"/>
            <a:ext cx="165279" cy="989526"/>
          </a:xfrm>
          <a:prstGeom prst="rightBrace">
            <a:avLst>
              <a:gd name="adj1" fmla="val 25000"/>
              <a:gd name="adj2" fmla="val 50000"/>
            </a:avLst>
          </a:prstGeom>
          <a:ln>
            <a:solidFill>
              <a:schemeClr val="tx1"/>
            </a:solidFill>
          </a:ln>
          <a:scene3d>
            <a:camera prst="orthographicFront">
              <a:rot lat="0" lon="0" rev="1620000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0531" name="TextBox 68"/>
          <p:cNvSpPr txBox="1">
            <a:spLocks noChangeArrowheads="1"/>
          </p:cNvSpPr>
          <p:nvPr/>
        </p:nvSpPr>
        <p:spPr bwMode="auto">
          <a:xfrm>
            <a:off x="6021388" y="5461000"/>
            <a:ext cx="12192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>
                <a:latin typeface="Perpetua" pitchFamily="18" charset="0"/>
              </a:rPr>
              <a:t>Exsess Demand</a:t>
            </a:r>
          </a:p>
        </p:txBody>
      </p:sp>
      <p:cxnSp>
        <p:nvCxnSpPr>
          <p:cNvPr id="71" name="Straight Arrow Connector 70"/>
          <p:cNvCxnSpPr/>
          <p:nvPr/>
        </p:nvCxnSpPr>
        <p:spPr>
          <a:xfrm rot="5400000">
            <a:off x="4267201" y="5105400"/>
            <a:ext cx="609600" cy="31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Oval 71"/>
          <p:cNvSpPr/>
          <p:nvPr/>
        </p:nvSpPr>
        <p:spPr>
          <a:xfrm>
            <a:off x="4343400" y="4572000"/>
            <a:ext cx="685800" cy="1066800"/>
          </a:xfrm>
          <a:prstGeom prst="ellipse">
            <a:avLst/>
          </a:prstGeom>
          <a:noFill/>
          <a:ln w="2540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5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15962"/>
          </a:xfrm>
        </p:spPr>
        <p:txBody>
          <a:bodyPr>
            <a:normAutofit fontScale="90000"/>
          </a:bodyPr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en-US" sz="4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5.</a:t>
            </a:r>
            <a:r>
              <a:rPr lang="en-US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Kebijakan</a:t>
            </a:r>
            <a:r>
              <a:rPr lang="en-US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Tarif</a:t>
            </a:r>
            <a:r>
              <a:rPr lang="en-US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 </a:t>
            </a:r>
            <a:endParaRPr lang="en-US" dirty="0"/>
          </a:p>
        </p:txBody>
      </p:sp>
      <p:sp>
        <p:nvSpPr>
          <p:cNvPr id="21507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295400"/>
            <a:ext cx="7772400" cy="5181600"/>
          </a:xfrm>
        </p:spPr>
        <p:txBody>
          <a:bodyPr/>
          <a:lstStyle/>
          <a:p>
            <a:pPr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en-US" sz="2000" smtClean="0">
                <a:solidFill>
                  <a:srgbClr val="0070C0"/>
                </a:solidFill>
              </a:rPr>
              <a:t>Tujuan	: </a:t>
            </a:r>
            <a:r>
              <a:rPr lang="en-US" sz="2000" smtClean="0"/>
              <a:t>mempertahankan harga diatas harga impor atau dunia, melindungi </a:t>
            </a:r>
          </a:p>
          <a:p>
            <a:pPr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en-US" sz="2000" smtClean="0"/>
              <a:t>                  petani dalam negeri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z="2000" smtClean="0">
                <a:solidFill>
                  <a:srgbClr val="0070C0"/>
                </a:solidFill>
              </a:rPr>
              <a:t>Dampak</a:t>
            </a:r>
            <a:r>
              <a:rPr lang="en-US" sz="2000" smtClean="0"/>
              <a:t>	: kebijakan tarif berdampak pada produksi domestik, konsumsi dan 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z="2000" smtClean="0"/>
              <a:t>                  impor</a:t>
            </a:r>
          </a:p>
          <a:p>
            <a:pPr eaLnBrk="1" hangingPunct="1">
              <a:buFont typeface="Wingdings 2" pitchFamily="18" charset="2"/>
              <a:buNone/>
            </a:pPr>
            <a:endParaRPr lang="en-US" sz="2000" smtClean="0"/>
          </a:p>
        </p:txBody>
      </p:sp>
      <p:cxnSp>
        <p:nvCxnSpPr>
          <p:cNvPr id="5" name="Straight Connector 4"/>
          <p:cNvCxnSpPr/>
          <p:nvPr/>
        </p:nvCxnSpPr>
        <p:spPr>
          <a:xfrm rot="5400000">
            <a:off x="150813" y="4724400"/>
            <a:ext cx="2592388" cy="15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1447800" y="6019800"/>
            <a:ext cx="6096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endCxn id="21514" idx="2"/>
          </p:cNvCxnSpPr>
          <p:nvPr/>
        </p:nvCxnSpPr>
        <p:spPr>
          <a:xfrm flipV="1">
            <a:off x="2667000" y="3494088"/>
            <a:ext cx="1714500" cy="145891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16200000" flipH="1">
            <a:off x="5562600" y="3581400"/>
            <a:ext cx="1447800" cy="1295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1447800" y="4038600"/>
            <a:ext cx="5211763" cy="1588"/>
          </a:xfrm>
          <a:prstGeom prst="line">
            <a:avLst/>
          </a:prstGeom>
          <a:ln w="12700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1447800" y="4343400"/>
            <a:ext cx="5211763" cy="1588"/>
          </a:xfrm>
          <a:prstGeom prst="line">
            <a:avLst/>
          </a:prstGeom>
          <a:ln w="12700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514" name="TextBox 17"/>
          <p:cNvSpPr txBox="1">
            <a:spLocks noChangeArrowheads="1"/>
          </p:cNvSpPr>
          <p:nvPr/>
        </p:nvSpPr>
        <p:spPr bwMode="auto">
          <a:xfrm>
            <a:off x="4191000" y="3124200"/>
            <a:ext cx="381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Perpetua" pitchFamily="18" charset="0"/>
              </a:rPr>
              <a:t>S</a:t>
            </a:r>
          </a:p>
        </p:txBody>
      </p:sp>
      <p:sp>
        <p:nvSpPr>
          <p:cNvPr id="21515" name="TextBox 18"/>
          <p:cNvSpPr txBox="1">
            <a:spLocks noChangeArrowheads="1"/>
          </p:cNvSpPr>
          <p:nvPr/>
        </p:nvSpPr>
        <p:spPr bwMode="auto">
          <a:xfrm>
            <a:off x="5562600" y="3124200"/>
            <a:ext cx="381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Perpetua" pitchFamily="18" charset="0"/>
              </a:rPr>
              <a:t>D</a:t>
            </a:r>
          </a:p>
        </p:txBody>
      </p:sp>
      <p:sp>
        <p:nvSpPr>
          <p:cNvPr id="21516" name="TextBox 19"/>
          <p:cNvSpPr txBox="1">
            <a:spLocks noChangeArrowheads="1"/>
          </p:cNvSpPr>
          <p:nvPr/>
        </p:nvSpPr>
        <p:spPr bwMode="auto">
          <a:xfrm>
            <a:off x="1600200" y="5029200"/>
            <a:ext cx="16002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600">
                <a:latin typeface="Perpetua" pitchFamily="18" charset="0"/>
              </a:rPr>
              <a:t>Produksi Domestik</a:t>
            </a:r>
          </a:p>
        </p:txBody>
      </p:sp>
      <p:sp>
        <p:nvSpPr>
          <p:cNvPr id="21517" name="TextBox 20"/>
          <p:cNvSpPr txBox="1">
            <a:spLocks noChangeArrowheads="1"/>
          </p:cNvSpPr>
          <p:nvPr/>
        </p:nvSpPr>
        <p:spPr bwMode="auto">
          <a:xfrm>
            <a:off x="4419600" y="5029200"/>
            <a:ext cx="11430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600">
                <a:latin typeface="Perpetua" pitchFamily="18" charset="0"/>
              </a:rPr>
              <a:t>Impor</a:t>
            </a:r>
          </a:p>
        </p:txBody>
      </p:sp>
      <p:cxnSp>
        <p:nvCxnSpPr>
          <p:cNvPr id="23" name="Straight Connector 22"/>
          <p:cNvCxnSpPr/>
          <p:nvPr/>
        </p:nvCxnSpPr>
        <p:spPr>
          <a:xfrm rot="5400000">
            <a:off x="2515394" y="5182394"/>
            <a:ext cx="1676400" cy="1588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rot="5400000">
            <a:off x="2772569" y="5036344"/>
            <a:ext cx="1920875" cy="1587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rot="5400000">
            <a:off x="5162550" y="5035550"/>
            <a:ext cx="1919288" cy="1588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rot="5400000">
            <a:off x="5563394" y="5180806"/>
            <a:ext cx="1676400" cy="1588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Left Brace 28"/>
          <p:cNvSpPr/>
          <p:nvPr/>
        </p:nvSpPr>
        <p:spPr>
          <a:xfrm>
            <a:off x="6715257" y="4012842"/>
            <a:ext cx="76200" cy="381000"/>
          </a:xfrm>
          <a:prstGeom prst="leftBrace">
            <a:avLst/>
          </a:prstGeom>
          <a:ln>
            <a:solidFill>
              <a:schemeClr val="tx1"/>
            </a:solidFill>
          </a:ln>
          <a:scene3d>
            <a:camera prst="orthographicFront">
              <a:rot lat="0" lon="0" rev="1080000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1523" name="TextBox 29"/>
          <p:cNvSpPr txBox="1">
            <a:spLocks noChangeArrowheads="1"/>
          </p:cNvSpPr>
          <p:nvPr/>
        </p:nvSpPr>
        <p:spPr bwMode="auto">
          <a:xfrm>
            <a:off x="6858000" y="4038600"/>
            <a:ext cx="6858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600">
                <a:latin typeface="Perpetua" pitchFamily="18" charset="0"/>
              </a:rPr>
              <a:t>Tarif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-76200" y="4233446"/>
            <a:ext cx="1600200" cy="338554"/>
          </a:xfrm>
          <a:prstGeom prst="rect">
            <a:avLst/>
          </a:prstGeom>
          <a:noFill/>
          <a:scene3d>
            <a:camera prst="orthographicFront">
              <a:rot lat="0" lon="0" rev="5400000"/>
            </a:camera>
            <a:lightRig rig="threePt" dir="t"/>
          </a:scene3d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 err="1">
                <a:latin typeface="+mn-lt"/>
              </a:rPr>
              <a:t>Harga</a:t>
            </a:r>
            <a:r>
              <a:rPr lang="en-US" sz="1600" dirty="0">
                <a:latin typeface="+mn-lt"/>
              </a:rPr>
              <a:t> per unit</a:t>
            </a:r>
          </a:p>
        </p:txBody>
      </p:sp>
      <p:sp>
        <p:nvSpPr>
          <p:cNvPr id="21525" name="TextBox 31"/>
          <p:cNvSpPr txBox="1">
            <a:spLocks noChangeArrowheads="1"/>
          </p:cNvSpPr>
          <p:nvPr/>
        </p:nvSpPr>
        <p:spPr bwMode="auto">
          <a:xfrm>
            <a:off x="1143000" y="3048000"/>
            <a:ext cx="381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Perpetua" pitchFamily="18" charset="0"/>
              </a:rPr>
              <a:t>P</a:t>
            </a:r>
          </a:p>
        </p:txBody>
      </p:sp>
      <p:sp>
        <p:nvSpPr>
          <p:cNvPr id="21526" name="TextBox 32"/>
          <p:cNvSpPr txBox="1">
            <a:spLocks noChangeArrowheads="1"/>
          </p:cNvSpPr>
          <p:nvPr/>
        </p:nvSpPr>
        <p:spPr bwMode="auto">
          <a:xfrm>
            <a:off x="7467600" y="6172200"/>
            <a:ext cx="11430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600">
                <a:latin typeface="Perpetua" pitchFamily="18" charset="0"/>
              </a:rPr>
              <a:t>Jumlah</a:t>
            </a:r>
          </a:p>
        </p:txBody>
      </p:sp>
      <p:sp>
        <p:nvSpPr>
          <p:cNvPr id="21527" name="TextBox 33"/>
          <p:cNvSpPr txBox="1">
            <a:spLocks noChangeArrowheads="1"/>
          </p:cNvSpPr>
          <p:nvPr/>
        </p:nvSpPr>
        <p:spPr bwMode="auto">
          <a:xfrm>
            <a:off x="3100388" y="6096000"/>
            <a:ext cx="457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Perpetua" pitchFamily="18" charset="0"/>
              </a:rPr>
              <a:t>Q</a:t>
            </a:r>
            <a:r>
              <a:rPr lang="en-US" baseline="-25000">
                <a:latin typeface="Perpetua" pitchFamily="18" charset="0"/>
              </a:rPr>
              <a:t>1</a:t>
            </a:r>
          </a:p>
        </p:txBody>
      </p:sp>
      <p:sp>
        <p:nvSpPr>
          <p:cNvPr id="21528" name="TextBox 34"/>
          <p:cNvSpPr txBox="1">
            <a:spLocks noChangeArrowheads="1"/>
          </p:cNvSpPr>
          <p:nvPr/>
        </p:nvSpPr>
        <p:spPr bwMode="auto">
          <a:xfrm>
            <a:off x="3505200" y="6096000"/>
            <a:ext cx="457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Perpetua" pitchFamily="18" charset="0"/>
              </a:rPr>
              <a:t>Q</a:t>
            </a:r>
            <a:r>
              <a:rPr lang="en-US" baseline="-25000">
                <a:latin typeface="Perpetua" pitchFamily="18" charset="0"/>
              </a:rPr>
              <a:t>2</a:t>
            </a:r>
          </a:p>
        </p:txBody>
      </p:sp>
      <p:sp>
        <p:nvSpPr>
          <p:cNvPr id="21529" name="TextBox 35"/>
          <p:cNvSpPr txBox="1">
            <a:spLocks noChangeArrowheads="1"/>
          </p:cNvSpPr>
          <p:nvPr/>
        </p:nvSpPr>
        <p:spPr bwMode="auto">
          <a:xfrm>
            <a:off x="1081088" y="3886200"/>
            <a:ext cx="457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Perpetua" pitchFamily="18" charset="0"/>
              </a:rPr>
              <a:t>P</a:t>
            </a:r>
            <a:r>
              <a:rPr lang="en-US" baseline="-25000">
                <a:latin typeface="Perpetua" pitchFamily="18" charset="0"/>
              </a:rPr>
              <a:t>1</a:t>
            </a:r>
          </a:p>
        </p:txBody>
      </p:sp>
      <p:sp>
        <p:nvSpPr>
          <p:cNvPr id="21530" name="TextBox 36"/>
          <p:cNvSpPr txBox="1">
            <a:spLocks noChangeArrowheads="1"/>
          </p:cNvSpPr>
          <p:nvPr/>
        </p:nvSpPr>
        <p:spPr bwMode="auto">
          <a:xfrm>
            <a:off x="1081088" y="4114800"/>
            <a:ext cx="457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Perpetua" pitchFamily="18" charset="0"/>
              </a:rPr>
              <a:t>P</a:t>
            </a:r>
            <a:r>
              <a:rPr lang="en-US" baseline="-25000">
                <a:latin typeface="Perpetua" pitchFamily="18" charset="0"/>
              </a:rPr>
              <a:t>2</a:t>
            </a:r>
          </a:p>
        </p:txBody>
      </p:sp>
      <p:sp>
        <p:nvSpPr>
          <p:cNvPr id="21531" name="TextBox 37"/>
          <p:cNvSpPr txBox="1">
            <a:spLocks noChangeArrowheads="1"/>
          </p:cNvSpPr>
          <p:nvPr/>
        </p:nvSpPr>
        <p:spPr bwMode="auto">
          <a:xfrm>
            <a:off x="5791200" y="6172200"/>
            <a:ext cx="457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Perpetua" pitchFamily="18" charset="0"/>
              </a:rPr>
              <a:t>Q</a:t>
            </a:r>
            <a:r>
              <a:rPr lang="en-US" baseline="-25000">
                <a:latin typeface="Perpetua" pitchFamily="18" charset="0"/>
              </a:rPr>
              <a:t>3</a:t>
            </a:r>
          </a:p>
        </p:txBody>
      </p:sp>
      <p:sp>
        <p:nvSpPr>
          <p:cNvPr id="21532" name="TextBox 38"/>
          <p:cNvSpPr txBox="1">
            <a:spLocks noChangeArrowheads="1"/>
          </p:cNvSpPr>
          <p:nvPr/>
        </p:nvSpPr>
        <p:spPr bwMode="auto">
          <a:xfrm>
            <a:off x="6234113" y="6172200"/>
            <a:ext cx="457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Perpetua" pitchFamily="18" charset="0"/>
              </a:rPr>
              <a:t>Q</a:t>
            </a:r>
            <a:r>
              <a:rPr lang="en-US" baseline="-25000">
                <a:latin typeface="Perpetua" pitchFamily="18" charset="0"/>
              </a:rPr>
              <a:t>4</a:t>
            </a:r>
          </a:p>
        </p:txBody>
      </p:sp>
      <p:sp>
        <p:nvSpPr>
          <p:cNvPr id="40" name="Oval 39"/>
          <p:cNvSpPr/>
          <p:nvPr/>
        </p:nvSpPr>
        <p:spPr>
          <a:xfrm>
            <a:off x="914400" y="3733800"/>
            <a:ext cx="685800" cy="1066800"/>
          </a:xfrm>
          <a:prstGeom prst="ellipse">
            <a:avLst/>
          </a:prstGeom>
          <a:noFill/>
          <a:ln w="22225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42" name="Straight Arrow Connector 41"/>
          <p:cNvCxnSpPr/>
          <p:nvPr/>
        </p:nvCxnSpPr>
        <p:spPr>
          <a:xfrm rot="5400000" flipH="1" flipV="1">
            <a:off x="852488" y="4222750"/>
            <a:ext cx="4572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5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15962"/>
          </a:xfrm>
        </p:spPr>
        <p:txBody>
          <a:bodyPr>
            <a:normAutofit fontScale="90000"/>
          </a:bodyPr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en-US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6.</a:t>
            </a:r>
            <a:r>
              <a:rPr lang="en-US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Kebijakan</a:t>
            </a:r>
            <a:r>
              <a:rPr lang="en-US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 Quota </a:t>
            </a:r>
            <a:r>
              <a:rPr lang="en-US" sz="24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Impor</a:t>
            </a:r>
            <a:endParaRPr lang="en-US" dirty="0"/>
          </a:p>
        </p:txBody>
      </p:sp>
      <p:sp>
        <p:nvSpPr>
          <p:cNvPr id="22531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en-US" sz="2000" smtClean="0">
                <a:solidFill>
                  <a:srgbClr val="0070C0"/>
                </a:solidFill>
              </a:rPr>
              <a:t>Tujuan	: </a:t>
            </a:r>
            <a:r>
              <a:rPr lang="en-US" sz="2000" smtClean="0"/>
              <a:t>mempertahankan harga domestik tinggi (melindungi petani)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z="2000" smtClean="0">
                <a:solidFill>
                  <a:srgbClr val="0070C0"/>
                </a:solidFill>
              </a:rPr>
              <a:t>Dampak</a:t>
            </a:r>
            <a:r>
              <a:rPr lang="en-US" sz="2000" smtClean="0"/>
              <a:t>	: kebijakan tarif/Quota Impor berdampak pada produkssi domestik dan 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z="2000" smtClean="0"/>
              <a:t>                  impor. </a:t>
            </a:r>
          </a:p>
          <a:p>
            <a:pPr eaLnBrk="1" hangingPunct="1">
              <a:buFont typeface="Wingdings 2" pitchFamily="18" charset="2"/>
              <a:buNone/>
            </a:pPr>
            <a:endParaRPr lang="en-US" sz="2000" smtClean="0"/>
          </a:p>
        </p:txBody>
      </p:sp>
      <p:cxnSp>
        <p:nvCxnSpPr>
          <p:cNvPr id="6" name="Straight Connector 5"/>
          <p:cNvCxnSpPr/>
          <p:nvPr/>
        </p:nvCxnSpPr>
        <p:spPr>
          <a:xfrm rot="5400000">
            <a:off x="1" y="4648200"/>
            <a:ext cx="2743200" cy="317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371600" y="6019800"/>
            <a:ext cx="54864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16200000" flipH="1">
            <a:off x="1562100" y="4000500"/>
            <a:ext cx="1981200" cy="6858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1371600" y="3962400"/>
            <a:ext cx="3475038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rot="16200000" flipH="1">
            <a:off x="3581400" y="3657600"/>
            <a:ext cx="1905000" cy="990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16200000" flipH="1">
            <a:off x="3240088" y="3708400"/>
            <a:ext cx="1905000" cy="990600"/>
          </a:xfrm>
          <a:prstGeom prst="line">
            <a:avLst/>
          </a:prstGeom>
          <a:ln>
            <a:solidFill>
              <a:srgbClr val="00206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Arc 16"/>
          <p:cNvSpPr/>
          <p:nvPr/>
        </p:nvSpPr>
        <p:spPr>
          <a:xfrm rot="5071508">
            <a:off x="1169988" y="1038225"/>
            <a:ext cx="3703637" cy="4138613"/>
          </a:xfrm>
          <a:prstGeom prst="arc">
            <a:avLst>
              <a:gd name="adj1" fmla="val 17273526"/>
              <a:gd name="adj2" fmla="val 21033346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8" name="Straight Connector 17"/>
          <p:cNvCxnSpPr/>
          <p:nvPr/>
        </p:nvCxnSpPr>
        <p:spPr>
          <a:xfrm>
            <a:off x="1384300" y="4495800"/>
            <a:ext cx="2925763" cy="1588"/>
          </a:xfrm>
          <a:prstGeom prst="line">
            <a:avLst/>
          </a:prstGeom>
          <a:ln>
            <a:solidFill>
              <a:srgbClr val="00206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540" name="TextBox 18"/>
          <p:cNvSpPr txBox="1">
            <a:spLocks noChangeArrowheads="1"/>
          </p:cNvSpPr>
          <p:nvPr/>
        </p:nvSpPr>
        <p:spPr bwMode="auto">
          <a:xfrm>
            <a:off x="5105400" y="3352800"/>
            <a:ext cx="304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latin typeface="Perpetua" pitchFamily="18" charset="0"/>
              </a:rPr>
              <a:t>S</a:t>
            </a:r>
          </a:p>
        </p:txBody>
      </p:sp>
      <p:sp>
        <p:nvSpPr>
          <p:cNvPr id="22541" name="TextBox 19"/>
          <p:cNvSpPr txBox="1">
            <a:spLocks noChangeArrowheads="1"/>
          </p:cNvSpPr>
          <p:nvPr/>
        </p:nvSpPr>
        <p:spPr bwMode="auto">
          <a:xfrm>
            <a:off x="3505200" y="2830513"/>
            <a:ext cx="4572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latin typeface="Perpetua" pitchFamily="18" charset="0"/>
              </a:rPr>
              <a:t>D’</a:t>
            </a:r>
          </a:p>
        </p:txBody>
      </p:sp>
      <p:sp>
        <p:nvSpPr>
          <p:cNvPr id="22542" name="TextBox 20"/>
          <p:cNvSpPr txBox="1">
            <a:spLocks noChangeArrowheads="1"/>
          </p:cNvSpPr>
          <p:nvPr/>
        </p:nvSpPr>
        <p:spPr bwMode="auto">
          <a:xfrm>
            <a:off x="5029200" y="5105400"/>
            <a:ext cx="1524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latin typeface="Perpetua" pitchFamily="18" charset="0"/>
              </a:rPr>
              <a:t>D </a:t>
            </a:r>
            <a:r>
              <a:rPr lang="en-US" sz="1400" b="1">
                <a:latin typeface="Perpetua" pitchFamily="18" charset="0"/>
              </a:rPr>
              <a:t>i+e </a:t>
            </a:r>
            <a:r>
              <a:rPr lang="en-US" sz="1400">
                <a:latin typeface="Perpetua" pitchFamily="18" charset="0"/>
              </a:rPr>
              <a:t>(domestik+ekspor)</a:t>
            </a:r>
            <a:endParaRPr lang="en-US">
              <a:latin typeface="Perpetua" pitchFamily="18" charset="0"/>
            </a:endParaRPr>
          </a:p>
        </p:txBody>
      </p:sp>
      <p:sp>
        <p:nvSpPr>
          <p:cNvPr id="22543" name="TextBox 21"/>
          <p:cNvSpPr txBox="1">
            <a:spLocks noChangeArrowheads="1"/>
          </p:cNvSpPr>
          <p:nvPr/>
        </p:nvSpPr>
        <p:spPr bwMode="auto">
          <a:xfrm>
            <a:off x="2895600" y="5334000"/>
            <a:ext cx="762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latin typeface="Perpetua" pitchFamily="18" charset="0"/>
              </a:rPr>
              <a:t>D </a:t>
            </a:r>
            <a:r>
              <a:rPr lang="en-US" sz="1400" b="1">
                <a:latin typeface="Perpetua" pitchFamily="18" charset="0"/>
              </a:rPr>
              <a:t>i</a:t>
            </a:r>
            <a:endParaRPr lang="en-US" b="1">
              <a:latin typeface="Perpetua" pitchFamily="18" charset="0"/>
            </a:endParaRPr>
          </a:p>
        </p:txBody>
      </p:sp>
      <p:sp>
        <p:nvSpPr>
          <p:cNvPr id="22544" name="TextBox 22"/>
          <p:cNvSpPr txBox="1">
            <a:spLocks noChangeArrowheads="1"/>
          </p:cNvSpPr>
          <p:nvPr/>
        </p:nvSpPr>
        <p:spPr bwMode="auto">
          <a:xfrm>
            <a:off x="1028700" y="4305300"/>
            <a:ext cx="4572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Perpetua" pitchFamily="18" charset="0"/>
              </a:rPr>
              <a:t>P</a:t>
            </a:r>
            <a:r>
              <a:rPr lang="en-US" baseline="-25000">
                <a:latin typeface="Perpetua" pitchFamily="18" charset="0"/>
              </a:rPr>
              <a:t>1</a:t>
            </a:r>
          </a:p>
        </p:txBody>
      </p:sp>
      <p:sp>
        <p:nvSpPr>
          <p:cNvPr id="22545" name="TextBox 23"/>
          <p:cNvSpPr txBox="1">
            <a:spLocks noChangeArrowheads="1"/>
          </p:cNvSpPr>
          <p:nvPr/>
        </p:nvSpPr>
        <p:spPr bwMode="auto">
          <a:xfrm>
            <a:off x="1041400" y="3733800"/>
            <a:ext cx="457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Perpetua" pitchFamily="18" charset="0"/>
              </a:rPr>
              <a:t>P</a:t>
            </a:r>
            <a:r>
              <a:rPr lang="en-US" baseline="-25000">
                <a:latin typeface="Perpetua" pitchFamily="18" charset="0"/>
              </a:rPr>
              <a:t>3</a:t>
            </a:r>
          </a:p>
        </p:txBody>
      </p:sp>
      <p:sp>
        <p:nvSpPr>
          <p:cNvPr id="22546" name="TextBox 24"/>
          <p:cNvSpPr txBox="1">
            <a:spLocks noChangeArrowheads="1"/>
          </p:cNvSpPr>
          <p:nvPr/>
        </p:nvSpPr>
        <p:spPr bwMode="auto">
          <a:xfrm>
            <a:off x="1041400" y="4038600"/>
            <a:ext cx="457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Perpetua" pitchFamily="18" charset="0"/>
              </a:rPr>
              <a:t>P</a:t>
            </a:r>
            <a:r>
              <a:rPr lang="en-US" baseline="-25000">
                <a:latin typeface="Perpetua" pitchFamily="18" charset="0"/>
              </a:rPr>
              <a:t>2</a:t>
            </a:r>
          </a:p>
        </p:txBody>
      </p:sp>
      <p:cxnSp>
        <p:nvCxnSpPr>
          <p:cNvPr id="27" name="Straight Connector 26"/>
          <p:cNvCxnSpPr/>
          <p:nvPr/>
        </p:nvCxnSpPr>
        <p:spPr>
          <a:xfrm rot="5400000">
            <a:off x="1383507" y="4991894"/>
            <a:ext cx="2057400" cy="1587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548" name="TextBox 27"/>
          <p:cNvSpPr txBox="1">
            <a:spLocks noChangeArrowheads="1"/>
          </p:cNvSpPr>
          <p:nvPr/>
        </p:nvSpPr>
        <p:spPr bwMode="auto">
          <a:xfrm>
            <a:off x="6705600" y="6062663"/>
            <a:ext cx="11430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600">
                <a:latin typeface="Perpetua" pitchFamily="18" charset="0"/>
              </a:rPr>
              <a:t>Jumlah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-76200" y="4233446"/>
            <a:ext cx="1600200" cy="338554"/>
          </a:xfrm>
          <a:prstGeom prst="rect">
            <a:avLst/>
          </a:prstGeom>
          <a:noFill/>
          <a:scene3d>
            <a:camera prst="orthographicFront">
              <a:rot lat="0" lon="0" rev="5400000"/>
            </a:camera>
            <a:lightRig rig="threePt" dir="t"/>
          </a:scene3d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 err="1">
                <a:latin typeface="+mn-lt"/>
              </a:rPr>
              <a:t>Harga</a:t>
            </a:r>
            <a:r>
              <a:rPr lang="en-US" sz="1600" dirty="0">
                <a:latin typeface="+mn-lt"/>
              </a:rPr>
              <a:t> per unit</a:t>
            </a:r>
          </a:p>
        </p:txBody>
      </p:sp>
      <p:sp>
        <p:nvSpPr>
          <p:cNvPr id="22550" name="TextBox 29"/>
          <p:cNvSpPr txBox="1">
            <a:spLocks noChangeArrowheads="1"/>
          </p:cNvSpPr>
          <p:nvPr/>
        </p:nvSpPr>
        <p:spPr bwMode="auto">
          <a:xfrm>
            <a:off x="2133600" y="6096000"/>
            <a:ext cx="457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Perpetua" pitchFamily="18" charset="0"/>
              </a:rPr>
              <a:t>Q</a:t>
            </a:r>
            <a:r>
              <a:rPr lang="en-US" baseline="-25000">
                <a:latin typeface="Perpetua" pitchFamily="18" charset="0"/>
              </a:rPr>
              <a:t>1</a:t>
            </a:r>
          </a:p>
        </p:txBody>
      </p:sp>
      <p:sp>
        <p:nvSpPr>
          <p:cNvPr id="22551" name="TextBox 30"/>
          <p:cNvSpPr txBox="1">
            <a:spLocks noChangeArrowheads="1"/>
          </p:cNvSpPr>
          <p:nvPr/>
        </p:nvSpPr>
        <p:spPr bwMode="auto">
          <a:xfrm>
            <a:off x="3886200" y="6096000"/>
            <a:ext cx="457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Perpetua" pitchFamily="18" charset="0"/>
              </a:rPr>
              <a:t>Q</a:t>
            </a:r>
            <a:r>
              <a:rPr lang="en-US" baseline="-25000">
                <a:latin typeface="Perpetua" pitchFamily="18" charset="0"/>
              </a:rPr>
              <a:t>2</a:t>
            </a:r>
          </a:p>
        </p:txBody>
      </p:sp>
      <p:sp>
        <p:nvSpPr>
          <p:cNvPr id="22552" name="TextBox 31"/>
          <p:cNvSpPr txBox="1">
            <a:spLocks noChangeArrowheads="1"/>
          </p:cNvSpPr>
          <p:nvPr/>
        </p:nvSpPr>
        <p:spPr bwMode="auto">
          <a:xfrm>
            <a:off x="4191000" y="6096000"/>
            <a:ext cx="457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Perpetua" pitchFamily="18" charset="0"/>
              </a:rPr>
              <a:t>Q</a:t>
            </a:r>
            <a:r>
              <a:rPr lang="en-US" baseline="-25000">
                <a:latin typeface="Perpetua" pitchFamily="18" charset="0"/>
              </a:rPr>
              <a:t>3</a:t>
            </a:r>
          </a:p>
        </p:txBody>
      </p:sp>
      <p:sp>
        <p:nvSpPr>
          <p:cNvPr id="22553" name="TextBox 32"/>
          <p:cNvSpPr txBox="1">
            <a:spLocks noChangeArrowheads="1"/>
          </p:cNvSpPr>
          <p:nvPr/>
        </p:nvSpPr>
        <p:spPr bwMode="auto">
          <a:xfrm>
            <a:off x="4495800" y="6096000"/>
            <a:ext cx="457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Perpetua" pitchFamily="18" charset="0"/>
              </a:rPr>
              <a:t>Q</a:t>
            </a:r>
            <a:r>
              <a:rPr lang="en-US" baseline="-25000">
                <a:latin typeface="Perpetua" pitchFamily="18" charset="0"/>
              </a:rPr>
              <a:t>4</a:t>
            </a:r>
          </a:p>
        </p:txBody>
      </p:sp>
      <p:sp>
        <p:nvSpPr>
          <p:cNvPr id="34" name="Oval 33"/>
          <p:cNvSpPr/>
          <p:nvPr/>
        </p:nvSpPr>
        <p:spPr>
          <a:xfrm>
            <a:off x="914400" y="3744913"/>
            <a:ext cx="685800" cy="1066800"/>
          </a:xfrm>
          <a:prstGeom prst="ellipse">
            <a:avLst/>
          </a:prstGeom>
          <a:noFill/>
          <a:ln w="22225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35" name="Straight Connector 34"/>
          <p:cNvCxnSpPr/>
          <p:nvPr/>
        </p:nvCxnSpPr>
        <p:spPr>
          <a:xfrm rot="5400000">
            <a:off x="3010694" y="4990306"/>
            <a:ext cx="2057400" cy="1588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rot="5400000">
            <a:off x="3612356" y="5252244"/>
            <a:ext cx="1463675" cy="1588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Left Arrow 36"/>
          <p:cNvSpPr/>
          <p:nvPr/>
        </p:nvSpPr>
        <p:spPr>
          <a:xfrm>
            <a:off x="4648200" y="4800600"/>
            <a:ext cx="152400" cy="2286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5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817</TotalTime>
  <Words>434</Words>
  <Application>Microsoft Office PowerPoint</Application>
  <PresentationFormat>On-screen Show (4:3)</PresentationFormat>
  <Paragraphs>194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12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25" baseType="lpstr">
      <vt:lpstr>Arial</vt:lpstr>
      <vt:lpstr>Franklin Gothic Book</vt:lpstr>
      <vt:lpstr>Perpetua</vt:lpstr>
      <vt:lpstr>Wingdings 2</vt:lpstr>
      <vt:lpstr>Calibri</vt:lpstr>
      <vt:lpstr>Lucida Sans Unicode</vt:lpstr>
      <vt:lpstr>Wingdings 3</vt:lpstr>
      <vt:lpstr>Verdana</vt:lpstr>
      <vt:lpstr>Berlin Sans FB</vt:lpstr>
      <vt:lpstr>Garamond</vt:lpstr>
      <vt:lpstr>Wingdings</vt:lpstr>
      <vt:lpstr>Bell MT</vt:lpstr>
      <vt:lpstr>Equity</vt:lpstr>
      <vt:lpstr>Concourse</vt:lpstr>
      <vt:lpstr>Topik 11  KEBIJAKAN HARGA PRODUK PERTANIAN</vt:lpstr>
      <vt:lpstr>1. Pendahuluan</vt:lpstr>
      <vt:lpstr>2. Tujuan Kebijakan Harga</vt:lpstr>
      <vt:lpstr>3. Kebijakan Harga Produk Pertanian </vt:lpstr>
      <vt:lpstr>4. Kebijakan Harga Dasar &amp;  Harga Atap </vt:lpstr>
      <vt:lpstr>Slide 6</vt:lpstr>
      <vt:lpstr>Slide 7</vt:lpstr>
      <vt:lpstr>5. Kebijakan Tarif </vt:lpstr>
      <vt:lpstr>6. Kebijakan Quota Impor</vt:lpstr>
      <vt:lpstr>7. Kebijakan Subsidi Ekspor</vt:lpstr>
      <vt:lpstr>Slide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MECHANISM FOR DISCOVERING PRICES</dc:title>
  <dc:creator>Ir.Adi Hadianto, MSi</dc:creator>
  <cp:lastModifiedBy>ujang</cp:lastModifiedBy>
  <cp:revision>248</cp:revision>
  <dcterms:created xsi:type="dcterms:W3CDTF">2007-11-26T23:59:34Z</dcterms:created>
  <dcterms:modified xsi:type="dcterms:W3CDTF">2012-11-26T00:10:52Z</dcterms:modified>
</cp:coreProperties>
</file>