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6" r:id="rId8"/>
    <p:sldId id="268" r:id="rId9"/>
    <p:sldId id="261" r:id="rId10"/>
    <p:sldId id="262" r:id="rId11"/>
    <p:sldId id="270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2BA4A6-DCAF-4F84-B62C-849CB4F2B323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141222-D0BA-46CB-9FB3-FEBB2455F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C01DD7-2239-4DF2-9AF4-950F52FD6F0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940079-601B-4180-90F7-5B7BFC7C3E5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276C28-0545-41C4-AF11-6D2644B0C44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53EEB5-4512-42CB-8CDF-9A30353E98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5B480A-14EC-4B41-85E2-8FDD72C1652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EABB41-393C-41C4-B0A9-7D0DB0DC51B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79C9DC-3676-4E01-88C3-CE13328F39C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A653DE-1F2E-4872-BB26-44453A2F527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9967ED-6C5D-4405-8910-365A65855C1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D7FDED-8C09-462A-A200-14826BEE7FF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18D0E6-41B7-48C4-B14B-197B8D9489C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0E523-CBE2-418C-A46E-DD585E01D16C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4B7635-7A1A-4D9C-836C-C2C4B97AF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3B1E0-CCB9-463F-80D8-A0F1E6E6F84F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DD9D6-5B1F-4BCB-8B63-CAAADEFE3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A1413-4E5E-4E34-9DA9-4F14585A6D64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1D74B-2B83-4316-A993-37984D1F1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9139961-61FB-4274-A7FB-CD732A45D6EB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2883B31-E063-4500-BAFA-8F1FF1B43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E11C3-77C2-48D1-8CC1-F8383942B2B2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D7F19-A8C3-44D8-85BC-7D440FDBA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92DDE9-DB21-4EF9-8064-1F0CEA51282D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B2F59D-2F4A-4E1F-8CE5-E9B7DE3F9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89876E-72B5-4F0A-8A5D-7C28553B87C5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2AB25A-EA3D-48BD-A0F3-65E82600F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B7EA85-C1CF-4167-83D4-C113EAC26F30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587144-EE00-440D-9F12-E25508980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FD1081-5A1E-4170-B164-8EFBD5809E23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D3F7F8-2757-4E14-A220-39D12B67B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49785-05A4-4838-8F09-CD980CBBF396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DCE62-F8EA-4761-BD74-054F8C2E6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C0DE89-9DCF-496B-8AFC-0423EE7BE25B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8605F3-BB94-4B04-8CA8-E00FDD0F4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E3912-2BA2-4C7E-8A07-9B139D0B59D8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4326D-589B-4F81-B869-461ABBAFD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03528E5-1A4E-4EFB-9304-3A7D6734C14E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660CB01-6669-45FF-B157-5566DB84C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FECDC-CF13-4163-968B-C2236171ACA7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95971-B181-4D38-A1C4-803E6A06A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E1BA7-39A7-4359-BBBA-C8D80188EA0A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96543-A6BD-40E3-AB20-6A90F2578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A617A-06C2-420C-A66B-DEFB68FB2E35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9AEFD-A42A-43B1-83BF-86B867886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D47A1-BFCB-4281-AD79-3A0B91F17E40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38563-A29F-4A82-B181-C74A775E9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3C8C2-6ADB-4836-88B7-5ACECEA4B173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79418-C26C-48C4-9948-A5118925D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84E66-BE96-48D3-B98A-915D3DF00102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A19C2-47C7-4339-839F-2063985AA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2B89-7D30-41BC-8E6D-60071EDB5B80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A5BD7-EE23-4727-97F4-4FD434F45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DE83A-DAA1-4288-A3BB-A9EFE8005071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D2438-D2C3-4F49-BB75-0BD7B7EE4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79E12-73E6-4136-AE1A-1D9849C5C5B2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6E9B7-2588-41A6-8D1D-A2635B4F6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1B51F89-3ECD-4F1E-BD07-52B27A6D6253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9F59A6FB-F98B-4FB7-8CAD-8D9477073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1" r:id="rId2"/>
    <p:sldLayoutId id="2147483773" r:id="rId3"/>
    <p:sldLayoutId id="2147483762" r:id="rId4"/>
    <p:sldLayoutId id="2147483763" r:id="rId5"/>
    <p:sldLayoutId id="2147483764" r:id="rId6"/>
    <p:sldLayoutId id="2147483765" r:id="rId7"/>
    <p:sldLayoutId id="2147483774" r:id="rId8"/>
    <p:sldLayoutId id="214748377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427183E-1682-41E4-8587-88FC5728EB0E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C349707-DDF8-4740-87C6-BF9EF3E1B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68" r:id="rId2"/>
    <p:sldLayoutId id="2147483777" r:id="rId3"/>
    <p:sldLayoutId id="2147483778" r:id="rId4"/>
    <p:sldLayoutId id="2147483779" r:id="rId5"/>
    <p:sldLayoutId id="2147483780" r:id="rId6"/>
    <p:sldLayoutId id="2147483769" r:id="rId7"/>
    <p:sldLayoutId id="2147483781" r:id="rId8"/>
    <p:sldLayoutId id="2147483782" r:id="rId9"/>
    <p:sldLayoutId id="2147483770" r:id="rId10"/>
    <p:sldLayoutId id="21474837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609600" y="3352800"/>
            <a:ext cx="8001000" cy="3124200"/>
          </a:xfrm>
        </p:spPr>
        <p:txBody>
          <a:bodyPr/>
          <a:lstStyle/>
          <a:p>
            <a:pPr eaLnBrk="1" hangingPunct="1"/>
            <a:endParaRPr lang="en-US" b="1" dirty="0" smtClean="0">
              <a:solidFill>
                <a:schemeClr val="tx1"/>
              </a:solidFill>
            </a:endParaRP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000" dirty="0" err="1" smtClean="0">
                <a:solidFill>
                  <a:schemeClr val="tx1"/>
                </a:solidFill>
                <a:latin typeface="Berlin Sans FB" pitchFamily="34" charset="0"/>
              </a:rPr>
              <a:t>Departemen</a:t>
            </a:r>
            <a:r>
              <a:rPr lang="en-US" sz="2000" dirty="0" smtClean="0">
                <a:solidFill>
                  <a:schemeClr val="tx1"/>
                </a:solidFill>
                <a:latin typeface="Berlin Sans FB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Berlin Sans FB" pitchFamily="34" charset="0"/>
              </a:rPr>
              <a:t>Ekonomi</a:t>
            </a:r>
            <a:r>
              <a:rPr lang="en-US" sz="2000" dirty="0" smtClean="0">
                <a:solidFill>
                  <a:schemeClr val="tx1"/>
                </a:solidFill>
                <a:latin typeface="Berlin Sans FB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Berlin Sans FB" pitchFamily="34" charset="0"/>
              </a:rPr>
              <a:t>Sumberdaya</a:t>
            </a:r>
            <a:r>
              <a:rPr lang="en-US" sz="2000" dirty="0" smtClean="0">
                <a:solidFill>
                  <a:schemeClr val="tx1"/>
                </a:solidFill>
                <a:latin typeface="Berlin Sans FB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Berlin Sans FB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Berlin Sans FB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Berlin Sans FB" pitchFamily="34" charset="0"/>
              </a:rPr>
              <a:t>Lingkungan</a:t>
            </a:r>
            <a:endParaRPr lang="en-US" sz="2000" dirty="0" smtClean="0">
              <a:solidFill>
                <a:schemeClr val="tx1"/>
              </a:solidFill>
              <a:latin typeface="Berlin Sans FB" pitchFamily="34" charset="0"/>
            </a:endParaRPr>
          </a:p>
          <a:p>
            <a:pPr eaLnBrk="1" hangingPunct="1"/>
            <a:r>
              <a:rPr lang="en-US" sz="2000" dirty="0" err="1" smtClean="0">
                <a:solidFill>
                  <a:schemeClr val="tx1"/>
                </a:solidFill>
                <a:latin typeface="Berlin Sans FB" pitchFamily="34" charset="0"/>
              </a:rPr>
              <a:t>Fakultas</a:t>
            </a:r>
            <a:r>
              <a:rPr lang="en-US" sz="2000" dirty="0" smtClean="0">
                <a:solidFill>
                  <a:schemeClr val="tx1"/>
                </a:solidFill>
                <a:latin typeface="Berlin Sans FB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Berlin Sans FB" pitchFamily="34" charset="0"/>
              </a:rPr>
              <a:t>Ekonomi</a:t>
            </a:r>
            <a:r>
              <a:rPr lang="en-US" sz="2000" dirty="0" smtClean="0">
                <a:solidFill>
                  <a:schemeClr val="tx1"/>
                </a:solidFill>
                <a:latin typeface="Berlin Sans FB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Berlin Sans FB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Berlin Sans FB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Berlin Sans FB" pitchFamily="34" charset="0"/>
              </a:rPr>
              <a:t>Manajemen</a:t>
            </a:r>
            <a:r>
              <a:rPr lang="en-US" sz="2000" dirty="0" smtClean="0">
                <a:solidFill>
                  <a:schemeClr val="tx1"/>
                </a:solidFill>
                <a:latin typeface="Berlin Sans FB" pitchFamily="34" charset="0"/>
              </a:rPr>
              <a:t> - IPB</a:t>
            </a:r>
            <a:endParaRPr lang="en-US" sz="2400" dirty="0" smtClean="0">
              <a:solidFill>
                <a:schemeClr val="tx1"/>
              </a:solidFill>
              <a:latin typeface="Berlin Sans FB" pitchFamily="34" charset="0"/>
            </a:endParaRP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4339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229600" cy="2290763"/>
          </a:xfrm>
        </p:spPr>
        <p:txBody>
          <a:bodyPr/>
          <a:lstStyle/>
          <a:p>
            <a:pPr eaLnBrk="1" hangingPunct="1"/>
            <a:r>
              <a:rPr b="1" smtClean="0">
                <a:solidFill>
                  <a:schemeClr val="tx1"/>
                </a:solidFill>
              </a:rPr>
              <a:t>Topik </a:t>
            </a:r>
            <a:r>
              <a:rPr b="1" smtClean="0">
                <a:solidFill>
                  <a:schemeClr val="tx1"/>
                </a:solidFill>
              </a:rPr>
              <a:t>11</a:t>
            </a:r>
            <a:r>
              <a:rPr b="1" smtClean="0"/>
              <a:t/>
            </a:r>
            <a:br>
              <a:rPr b="1" smtClean="0"/>
            </a:br>
            <a:r>
              <a:rPr b="1" smtClean="0"/>
              <a:t/>
            </a:r>
            <a:br>
              <a:rPr b="1" smtClean="0"/>
            </a:br>
            <a:r>
              <a:rPr b="1" smtClean="0"/>
              <a:t>KEBIJAKAN HARGA PRODUK PERTANIAN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7.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Kebijakan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Subsidi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Ekspor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000" smtClean="0">
                <a:solidFill>
                  <a:srgbClr val="0070C0"/>
                </a:solidFill>
              </a:rPr>
              <a:t>Tujuan	: </a:t>
            </a:r>
            <a:r>
              <a:rPr lang="en-US" sz="2000" smtClean="0"/>
              <a:t>mempertahankan harga domestik tinggi (melindungi petani)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smtClean="0">
                <a:solidFill>
                  <a:srgbClr val="0070C0"/>
                </a:solidFill>
              </a:rPr>
              <a:t>Dampak</a:t>
            </a:r>
            <a:r>
              <a:rPr lang="en-US" sz="2000" smtClean="0"/>
              <a:t>	: kebijakan berdampak terhadap harga dan produksi domestik (ex:   	 	devaluasi nilai tukar)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smtClean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" y="4648200"/>
            <a:ext cx="27432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71600" y="6019800"/>
            <a:ext cx="5486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71600" y="3962400"/>
            <a:ext cx="301783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581400" y="3657600"/>
            <a:ext cx="1905000" cy="99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3240088" y="3708400"/>
            <a:ext cx="1905000" cy="99060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 rot="5071508">
            <a:off x="765175" y="1038226"/>
            <a:ext cx="3703637" cy="4138612"/>
          </a:xfrm>
          <a:prstGeom prst="arc">
            <a:avLst>
              <a:gd name="adj1" fmla="val 17273526"/>
              <a:gd name="adj2" fmla="val 2103334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84300" y="4495800"/>
            <a:ext cx="3292475" cy="1588"/>
          </a:xfrm>
          <a:prstGeom prst="line">
            <a:avLst/>
          </a:prstGeom>
          <a:ln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3" name="TextBox 18"/>
          <p:cNvSpPr txBox="1">
            <a:spLocks noChangeArrowheads="1"/>
          </p:cNvSpPr>
          <p:nvPr/>
        </p:nvSpPr>
        <p:spPr bwMode="auto">
          <a:xfrm>
            <a:off x="4648200" y="33528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Perpetua" pitchFamily="18" charset="0"/>
              </a:rPr>
              <a:t>S</a:t>
            </a:r>
          </a:p>
        </p:txBody>
      </p:sp>
      <p:sp>
        <p:nvSpPr>
          <p:cNvPr id="23564" name="TextBox 20"/>
          <p:cNvSpPr txBox="1">
            <a:spLocks noChangeArrowheads="1"/>
          </p:cNvSpPr>
          <p:nvPr/>
        </p:nvSpPr>
        <p:spPr bwMode="auto">
          <a:xfrm>
            <a:off x="5029200" y="5105400"/>
            <a:ext cx="838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Perpetua" pitchFamily="18" charset="0"/>
              </a:rPr>
              <a:t>D’ </a:t>
            </a:r>
            <a:r>
              <a:rPr lang="en-US">
                <a:latin typeface="Perpetua" pitchFamily="18" charset="0"/>
              </a:rPr>
              <a:t>ekspor</a:t>
            </a:r>
            <a:r>
              <a:rPr lang="en-US" sz="1400">
                <a:latin typeface="Perpetua" pitchFamily="18" charset="0"/>
              </a:rPr>
              <a:t> </a:t>
            </a:r>
            <a:endParaRPr lang="en-US">
              <a:latin typeface="Perpetua" pitchFamily="18" charset="0"/>
            </a:endParaRPr>
          </a:p>
        </p:txBody>
      </p:sp>
      <p:sp>
        <p:nvSpPr>
          <p:cNvPr id="23565" name="TextBox 22"/>
          <p:cNvSpPr txBox="1">
            <a:spLocks noChangeArrowheads="1"/>
          </p:cNvSpPr>
          <p:nvPr/>
        </p:nvSpPr>
        <p:spPr bwMode="auto">
          <a:xfrm>
            <a:off x="1028700" y="43053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baseline="-25000">
                <a:latin typeface="Perpetua" pitchFamily="18" charset="0"/>
              </a:rPr>
              <a:t>1</a:t>
            </a:r>
          </a:p>
        </p:txBody>
      </p:sp>
      <p:sp>
        <p:nvSpPr>
          <p:cNvPr id="23566" name="TextBox 23"/>
          <p:cNvSpPr txBox="1">
            <a:spLocks noChangeArrowheads="1"/>
          </p:cNvSpPr>
          <p:nvPr/>
        </p:nvSpPr>
        <p:spPr bwMode="auto">
          <a:xfrm>
            <a:off x="1041400" y="3733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baseline="-25000">
                <a:latin typeface="Perpetua" pitchFamily="18" charset="0"/>
              </a:rPr>
              <a:t>2</a:t>
            </a:r>
          </a:p>
        </p:txBody>
      </p:sp>
      <p:sp>
        <p:nvSpPr>
          <p:cNvPr id="23567" name="TextBox 27"/>
          <p:cNvSpPr txBox="1">
            <a:spLocks noChangeArrowheads="1"/>
          </p:cNvSpPr>
          <p:nvPr/>
        </p:nvSpPr>
        <p:spPr bwMode="auto">
          <a:xfrm>
            <a:off x="6705600" y="606266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Perpetua" pitchFamily="18" charset="0"/>
              </a:rPr>
              <a:t>Jumlah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-76200" y="4233446"/>
            <a:ext cx="1600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latin typeface="+mn-lt"/>
              </a:rPr>
              <a:t>Harga</a:t>
            </a:r>
            <a:r>
              <a:rPr lang="en-US" sz="1600" dirty="0">
                <a:latin typeface="+mn-lt"/>
              </a:rPr>
              <a:t> per unit</a:t>
            </a:r>
          </a:p>
        </p:txBody>
      </p:sp>
      <p:sp>
        <p:nvSpPr>
          <p:cNvPr id="23569" name="TextBox 30"/>
          <p:cNvSpPr txBox="1">
            <a:spLocks noChangeArrowheads="1"/>
          </p:cNvSpPr>
          <p:nvPr/>
        </p:nvSpPr>
        <p:spPr bwMode="auto">
          <a:xfrm>
            <a:off x="3886200" y="6096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1</a:t>
            </a:r>
          </a:p>
        </p:txBody>
      </p:sp>
      <p:sp>
        <p:nvSpPr>
          <p:cNvPr id="23570" name="TextBox 31"/>
          <p:cNvSpPr txBox="1">
            <a:spLocks noChangeArrowheads="1"/>
          </p:cNvSpPr>
          <p:nvPr/>
        </p:nvSpPr>
        <p:spPr bwMode="auto">
          <a:xfrm>
            <a:off x="4191000" y="6096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2</a:t>
            </a:r>
          </a:p>
        </p:txBody>
      </p:sp>
      <p:sp>
        <p:nvSpPr>
          <p:cNvPr id="23571" name="TextBox 32"/>
          <p:cNvSpPr txBox="1">
            <a:spLocks noChangeArrowheads="1"/>
          </p:cNvSpPr>
          <p:nvPr/>
        </p:nvSpPr>
        <p:spPr bwMode="auto">
          <a:xfrm>
            <a:off x="4495800" y="6096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3</a:t>
            </a:r>
          </a:p>
        </p:txBody>
      </p:sp>
      <p:sp>
        <p:nvSpPr>
          <p:cNvPr id="34" name="Oval 33"/>
          <p:cNvSpPr/>
          <p:nvPr/>
        </p:nvSpPr>
        <p:spPr>
          <a:xfrm>
            <a:off x="914400" y="3744913"/>
            <a:ext cx="685800" cy="10668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3010694" y="4990306"/>
            <a:ext cx="2057400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3991769" y="5252244"/>
            <a:ext cx="1463675" cy="158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5" name="TextBox 37"/>
          <p:cNvSpPr txBox="1">
            <a:spLocks noChangeArrowheads="1"/>
          </p:cNvSpPr>
          <p:nvPr/>
        </p:nvSpPr>
        <p:spPr bwMode="auto">
          <a:xfrm>
            <a:off x="4724400" y="51816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Perpetua" pitchFamily="18" charset="0"/>
              </a:rPr>
              <a:t>D</a:t>
            </a:r>
            <a:r>
              <a:rPr lang="en-US" sz="1400" b="1">
                <a:latin typeface="Perpetua" pitchFamily="18" charset="0"/>
              </a:rPr>
              <a:t> </a:t>
            </a:r>
            <a:endParaRPr lang="en-US">
              <a:latin typeface="Perpetua" pitchFamily="18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3368675" y="5013325"/>
            <a:ext cx="2103438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772400" cy="685800"/>
          </a:xfrm>
        </p:spPr>
        <p:txBody>
          <a:bodyPr>
            <a:noAutofit/>
          </a:bodyPr>
          <a:lstStyle/>
          <a:p>
            <a:pPr algn="ctr" eaLnBrk="1" hangingPunct="1">
              <a:buFont typeface="Wingdings 3" pitchFamily="18" charset="2"/>
              <a:buNone/>
              <a:defRPr/>
            </a:pPr>
            <a:r>
              <a:rPr lang="en-US" sz="6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ell MT" pitchFamily="18" charset="0"/>
              </a:rPr>
              <a:t>….Terima Kasih….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1.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Garamond" pitchFamily="18" charset="0"/>
              </a:rPr>
              <a:t>Pendahuluan</a:t>
            </a:r>
            <a:endParaRPr lang="en-US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905000"/>
            <a:ext cx="8305800" cy="4267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en-US" smtClean="0"/>
              <a:t> Produk pertanian bersifat strategis           intervensi kebijakan 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mtClean="0"/>
              <a:t>     harga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en-US" smtClean="0"/>
              <a:t> Pertimbangan politik berperan penting dlm penentuan harga  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mtClean="0"/>
              <a:t>     komoditi pertanian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Meski demikian, pertimbangan ekonomi menjadi tolak ukur dasar, terutama dlm memprediksi konsekuensi dari intervensi yang diambil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 Konsekuensi intervensi harga : stabilitas harga, surplus-defisit ketersediaan produk, volume perdagangan, harga konsumen, dan biaya yang ditanggung pemerintah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Striped Right Arrow 3"/>
          <p:cNvSpPr/>
          <p:nvPr/>
        </p:nvSpPr>
        <p:spPr>
          <a:xfrm>
            <a:off x="5283200" y="2006600"/>
            <a:ext cx="381000" cy="304800"/>
          </a:xfrm>
          <a:prstGeom prst="stripedRightArrow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2.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3100" b="1" dirty="0" err="1" smtClean="0">
                <a:solidFill>
                  <a:schemeClr val="tx1"/>
                </a:solidFill>
                <a:latin typeface="Garamond" pitchFamily="18" charset="0"/>
              </a:rPr>
              <a:t>Tujuan</a:t>
            </a:r>
            <a:r>
              <a:rPr lang="en-US" sz="31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3100" b="1" dirty="0" err="1" smtClean="0">
                <a:solidFill>
                  <a:schemeClr val="tx1"/>
                </a:solidFill>
                <a:latin typeface="Garamond" pitchFamily="18" charset="0"/>
              </a:rPr>
              <a:t>Kebijakan</a:t>
            </a:r>
            <a:r>
              <a:rPr lang="en-US" sz="31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3100" b="1" dirty="0" err="1" smtClean="0">
                <a:solidFill>
                  <a:schemeClr val="tx1"/>
                </a:solidFill>
                <a:latin typeface="Garamond" pitchFamily="18" charset="0"/>
              </a:rPr>
              <a:t>Harga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Blip>
                <a:blip r:embed="rId3"/>
              </a:buBlip>
            </a:pPr>
            <a:r>
              <a:rPr lang="en-US" smtClean="0"/>
              <a:t>Untuk meningkatkan pendapatan petani</a:t>
            </a:r>
          </a:p>
          <a:p>
            <a:pPr eaLnBrk="1" hangingPunct="1">
              <a:buFont typeface="Wingdings 2" pitchFamily="18" charset="2"/>
              <a:buBlip>
                <a:blip r:embed="rId3"/>
              </a:buBlip>
            </a:pPr>
            <a:r>
              <a:rPr lang="en-US" smtClean="0"/>
              <a:t>Melindungi petani (terutama petani kecil) dan menekan tingkat eksodus dari pedesaan ke kota</a:t>
            </a:r>
          </a:p>
          <a:p>
            <a:pPr eaLnBrk="1" hangingPunct="1">
              <a:buFont typeface="Wingdings 2" pitchFamily="18" charset="2"/>
              <a:buBlip>
                <a:blip r:embed="rId3"/>
              </a:buBlip>
            </a:pPr>
            <a:r>
              <a:rPr lang="en-US" smtClean="0"/>
              <a:t>Mencapai swasembada pangan dan mengurangi ketergantungan impor</a:t>
            </a:r>
          </a:p>
          <a:p>
            <a:pPr eaLnBrk="1" hangingPunct="1">
              <a:buFont typeface="Wingdings 2" pitchFamily="18" charset="2"/>
              <a:buBlip>
                <a:blip r:embed="rId3"/>
              </a:buBlip>
            </a:pPr>
            <a:r>
              <a:rPr lang="en-US" smtClean="0"/>
              <a:t>Mengurangi instabilitas harga produk </a:t>
            </a:r>
          </a:p>
          <a:p>
            <a:pPr eaLnBrk="1" hangingPunct="1">
              <a:buFont typeface="Wingdings 2" pitchFamily="18" charset="2"/>
              <a:buBlip>
                <a:blip r:embed="rId3"/>
              </a:buBlip>
            </a:pPr>
            <a:r>
              <a:rPr lang="en-US" smtClean="0"/>
              <a:t>Menekan biaya konsumen dan meningkatkan konsumsi pangan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5105400"/>
            <a:ext cx="8001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53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3.</a:t>
            </a:r>
            <a:r>
              <a:rPr lang="en-US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3100" b="1" dirty="0" err="1" smtClean="0">
                <a:solidFill>
                  <a:schemeClr val="tx1"/>
                </a:solidFill>
                <a:latin typeface="Garamond" pitchFamily="18" charset="0"/>
              </a:rPr>
              <a:t>Kebijakan</a:t>
            </a:r>
            <a:r>
              <a:rPr lang="en-US" sz="31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3100" b="1" dirty="0" err="1" smtClean="0">
                <a:solidFill>
                  <a:schemeClr val="tx1"/>
                </a:solidFill>
                <a:latin typeface="Garamond" pitchFamily="18" charset="0"/>
              </a:rPr>
              <a:t>Harga</a:t>
            </a:r>
            <a:r>
              <a:rPr lang="en-US" sz="31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3100" b="1" dirty="0" err="1" smtClean="0">
                <a:solidFill>
                  <a:schemeClr val="tx1"/>
                </a:solidFill>
                <a:latin typeface="Garamond" pitchFamily="18" charset="0"/>
              </a:rPr>
              <a:t>Produk</a:t>
            </a:r>
            <a:r>
              <a:rPr lang="en-US" sz="31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3100" b="1" dirty="0" err="1" smtClean="0">
                <a:solidFill>
                  <a:schemeClr val="tx1"/>
                </a:solidFill>
                <a:latin typeface="Garamond" pitchFamily="18" charset="0"/>
              </a:rPr>
              <a:t>Pertanian</a:t>
            </a:r>
            <a:r>
              <a:rPr lang="en-US" sz="31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endParaRPr lang="en-US" sz="31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(ex :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usahatani</a:t>
            </a:r>
            <a:r>
              <a:rPr lang="en-US" dirty="0" smtClean="0"/>
              <a:t>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subsidi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(</a:t>
            </a:r>
            <a:r>
              <a:rPr lang="en-US" dirty="0" err="1" smtClean="0"/>
              <a:t>ex:bantuan</a:t>
            </a:r>
            <a:r>
              <a:rPr lang="en-US" dirty="0" smtClean="0"/>
              <a:t>   </a:t>
            </a:r>
            <a:r>
              <a:rPr lang="en-US" dirty="0" err="1" smtClean="0"/>
              <a:t>teknis</a:t>
            </a:r>
            <a:r>
              <a:rPr lang="en-US" dirty="0" smtClean="0"/>
              <a:t>,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,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, </a:t>
            </a:r>
            <a:r>
              <a:rPr lang="en-US" dirty="0" err="1" smtClean="0"/>
              <a:t>dsb</a:t>
            </a:r>
            <a:r>
              <a:rPr lang="en-US" dirty="0" smtClean="0"/>
              <a:t>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pangan</a:t>
            </a:r>
            <a:r>
              <a:rPr lang="en-US" dirty="0" smtClean="0"/>
              <a:t> (ex: </a:t>
            </a:r>
            <a:r>
              <a:rPr lang="en-US" dirty="0" err="1" smtClean="0"/>
              <a:t>bulog</a:t>
            </a:r>
            <a:r>
              <a:rPr lang="en-US" dirty="0" smtClean="0"/>
              <a:t>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diversifikasi</a:t>
            </a:r>
            <a:r>
              <a:rPr lang="en-US" dirty="0" smtClean="0"/>
              <a:t> supply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atap</a:t>
            </a:r>
            <a:r>
              <a:rPr lang="en-US" dirty="0" smtClean="0"/>
              <a:t> (ex : </a:t>
            </a:r>
            <a:r>
              <a:rPr lang="en-US" dirty="0" err="1" smtClean="0"/>
              <a:t>HPP</a:t>
            </a:r>
            <a:r>
              <a:rPr lang="en-US" dirty="0" smtClean="0"/>
              <a:t>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, quota </a:t>
            </a:r>
            <a:r>
              <a:rPr lang="en-US" dirty="0" err="1" smtClean="0"/>
              <a:t>impor</a:t>
            </a:r>
            <a:r>
              <a:rPr lang="en-US" dirty="0" smtClean="0"/>
              <a:t>, quota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r>
              <a:rPr lang="en-US" dirty="0" smtClean="0"/>
              <a:t>        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&amp; </a:t>
            </a:r>
            <a:r>
              <a:rPr lang="en-US" dirty="0" err="1" smtClean="0"/>
              <a:t>atap</a:t>
            </a:r>
            <a:r>
              <a:rPr lang="en-US" dirty="0" smtClean="0"/>
              <a:t>, </a:t>
            </a:r>
            <a:r>
              <a:rPr lang="en-US" dirty="0" err="1" smtClean="0"/>
              <a:t>subsidi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, quota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impor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832100" y="5308600"/>
            <a:ext cx="3810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715963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4.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700" b="1" dirty="0" err="1" smtClean="0">
                <a:solidFill>
                  <a:schemeClr val="tx1"/>
                </a:solidFill>
                <a:latin typeface="Garamond" pitchFamily="18" charset="0"/>
              </a:rPr>
              <a:t>Kebijakan</a:t>
            </a:r>
            <a:r>
              <a:rPr lang="en-US" sz="27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2700" b="1" dirty="0" err="1" smtClean="0">
                <a:solidFill>
                  <a:schemeClr val="tx1"/>
                </a:solidFill>
                <a:latin typeface="Garamond" pitchFamily="18" charset="0"/>
              </a:rPr>
              <a:t>Harga</a:t>
            </a:r>
            <a:r>
              <a:rPr lang="en-US" sz="27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2700" b="1" dirty="0" err="1" smtClean="0">
                <a:solidFill>
                  <a:schemeClr val="tx1"/>
                </a:solidFill>
                <a:latin typeface="Garamond" pitchFamily="18" charset="0"/>
              </a:rPr>
              <a:t>Dasar</a:t>
            </a:r>
            <a:r>
              <a:rPr lang="en-US" sz="2700" b="1" dirty="0" smtClean="0">
                <a:solidFill>
                  <a:schemeClr val="tx1"/>
                </a:solidFill>
                <a:latin typeface="Garamond" pitchFamily="18" charset="0"/>
              </a:rPr>
              <a:t> &amp; </a:t>
            </a:r>
            <a:br>
              <a:rPr lang="en-US" sz="2700" b="1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en-US" sz="2700" b="1" dirty="0" err="1" smtClean="0">
                <a:solidFill>
                  <a:schemeClr val="tx1"/>
                </a:solidFill>
                <a:latin typeface="Garamond" pitchFamily="18" charset="0"/>
              </a:rPr>
              <a:t>Harga</a:t>
            </a:r>
            <a:r>
              <a:rPr lang="en-US" sz="27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2700" b="1" dirty="0" err="1" smtClean="0">
                <a:solidFill>
                  <a:schemeClr val="tx1"/>
                </a:solidFill>
                <a:latin typeface="Garamond" pitchFamily="18" charset="0"/>
              </a:rPr>
              <a:t>Atap</a:t>
            </a:r>
            <a:r>
              <a:rPr lang="en-US" sz="27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229600" cy="5334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2000" b="1" smtClean="0"/>
              <a:t>(1). Harga Dasar (floor price)</a:t>
            </a:r>
          </a:p>
          <a:p>
            <a:pPr lvl="1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solidFill>
                  <a:srgbClr val="0070C0"/>
                </a:solidFill>
              </a:rPr>
              <a:t>  Tujuan kebijakan 		</a:t>
            </a:r>
            <a:r>
              <a:rPr lang="en-US" sz="1800" smtClean="0"/>
              <a:t>: - Stabilisasi harga dan peningkatan pendapatan  petani</a:t>
            </a:r>
          </a:p>
          <a:p>
            <a:pPr lvl="1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/>
              <a:t>			   	  - Harga yg ditetapkan </a:t>
            </a:r>
            <a:r>
              <a:rPr lang="en-US" sz="1800" b="1" smtClean="0"/>
              <a:t>tdk boleh </a:t>
            </a:r>
            <a:r>
              <a:rPr lang="en-US" sz="1800" smtClean="0"/>
              <a:t>lebih rendah dari harga dasar</a:t>
            </a:r>
          </a:p>
          <a:p>
            <a:pPr lvl="1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/>
              <a:t> </a:t>
            </a:r>
            <a:r>
              <a:rPr lang="en-US" sz="1800" smtClean="0">
                <a:solidFill>
                  <a:srgbClr val="0070C0"/>
                </a:solidFill>
              </a:rPr>
              <a:t> Dampak &amp;Konsekuensi</a:t>
            </a:r>
            <a:r>
              <a:rPr lang="en-US" sz="1800" smtClean="0"/>
              <a:t>	:   Harga produk naik dan pemerintah membeli (cost) seluruh 			    excess supply</a:t>
            </a:r>
          </a:p>
          <a:p>
            <a:pPr lvl="1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/>
              <a:t>  </a:t>
            </a:r>
            <a:r>
              <a:rPr lang="en-US" sz="1800" smtClean="0">
                <a:solidFill>
                  <a:srgbClr val="0070C0"/>
                </a:solidFill>
              </a:rPr>
              <a:t>Contoh kasus     		 </a:t>
            </a:r>
            <a:r>
              <a:rPr lang="en-US" sz="1800" smtClean="0"/>
              <a:t>:</a:t>
            </a:r>
            <a:r>
              <a:rPr lang="en-US" sz="1800" smtClean="0">
                <a:solidFill>
                  <a:srgbClr val="0070C0"/>
                </a:solidFill>
              </a:rPr>
              <a:t>  </a:t>
            </a:r>
            <a:r>
              <a:rPr lang="en-US" sz="1800" smtClean="0"/>
              <a:t>Gabah (musim panen)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09601" y="4724400"/>
            <a:ext cx="19812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00200" y="57150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115594" y="4723606"/>
            <a:ext cx="1981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05400" y="57150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 rot="11304658">
            <a:off x="2768600" y="1436688"/>
            <a:ext cx="4410075" cy="4283075"/>
          </a:xfrm>
          <a:prstGeom prst="arc">
            <a:avLst>
              <a:gd name="adj1" fmla="val 17605381"/>
              <a:gd name="adj2" fmla="val 2021476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rc 11"/>
          <p:cNvSpPr/>
          <p:nvPr/>
        </p:nvSpPr>
        <p:spPr>
          <a:xfrm rot="5071508">
            <a:off x="-244475" y="1054100"/>
            <a:ext cx="3703638" cy="4757738"/>
          </a:xfrm>
          <a:prstGeom prst="arc">
            <a:avLst>
              <a:gd name="adj1" fmla="val 17273526"/>
              <a:gd name="adj2" fmla="val 2103334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Arc 13"/>
          <p:cNvSpPr/>
          <p:nvPr/>
        </p:nvSpPr>
        <p:spPr>
          <a:xfrm rot="4961826">
            <a:off x="3210719" y="1307306"/>
            <a:ext cx="3702050" cy="4529138"/>
          </a:xfrm>
          <a:prstGeom prst="arc">
            <a:avLst>
              <a:gd name="adj1" fmla="val 17154266"/>
              <a:gd name="adj2" fmla="val 2103334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600200" y="4762500"/>
            <a:ext cx="1554163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444" name="TextBox 16"/>
          <p:cNvSpPr txBox="1">
            <a:spLocks noChangeArrowheads="1"/>
          </p:cNvSpPr>
          <p:nvPr/>
        </p:nvSpPr>
        <p:spPr bwMode="auto">
          <a:xfrm>
            <a:off x="1066800" y="35052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Harga</a:t>
            </a:r>
          </a:p>
        </p:txBody>
      </p:sp>
      <p:sp>
        <p:nvSpPr>
          <p:cNvPr id="18445" name="TextBox 17"/>
          <p:cNvSpPr txBox="1">
            <a:spLocks noChangeArrowheads="1"/>
          </p:cNvSpPr>
          <p:nvPr/>
        </p:nvSpPr>
        <p:spPr bwMode="auto">
          <a:xfrm>
            <a:off x="4557713" y="35052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Harga</a:t>
            </a:r>
          </a:p>
        </p:txBody>
      </p:sp>
      <p:sp>
        <p:nvSpPr>
          <p:cNvPr id="18446" name="TextBox 18"/>
          <p:cNvSpPr txBox="1">
            <a:spLocks noChangeArrowheads="1"/>
          </p:cNvSpPr>
          <p:nvPr/>
        </p:nvSpPr>
        <p:spPr bwMode="auto">
          <a:xfrm>
            <a:off x="3886200" y="57912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Jumlah</a:t>
            </a:r>
          </a:p>
        </p:txBody>
      </p:sp>
      <p:sp>
        <p:nvSpPr>
          <p:cNvPr id="18447" name="TextBox 19"/>
          <p:cNvSpPr txBox="1">
            <a:spLocks noChangeArrowheads="1"/>
          </p:cNvSpPr>
          <p:nvPr/>
        </p:nvSpPr>
        <p:spPr bwMode="auto">
          <a:xfrm>
            <a:off x="7620000" y="57912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Jumlah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5105400" y="4800600"/>
            <a:ext cx="1554163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2667794" y="5257006"/>
            <a:ext cx="9144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6172994" y="5257006"/>
            <a:ext cx="9144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451" name="TextBox 24"/>
          <p:cNvSpPr txBox="1">
            <a:spLocks noChangeArrowheads="1"/>
          </p:cNvSpPr>
          <p:nvPr/>
        </p:nvSpPr>
        <p:spPr bwMode="auto">
          <a:xfrm>
            <a:off x="3822700" y="3744913"/>
            <a:ext cx="368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S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8452" name="TextBox 25"/>
          <p:cNvSpPr txBox="1">
            <a:spLocks noChangeArrowheads="1"/>
          </p:cNvSpPr>
          <p:nvPr/>
        </p:nvSpPr>
        <p:spPr bwMode="auto">
          <a:xfrm>
            <a:off x="7239000" y="3592513"/>
            <a:ext cx="304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S</a:t>
            </a:r>
          </a:p>
        </p:txBody>
      </p:sp>
      <p:sp>
        <p:nvSpPr>
          <p:cNvPr id="18453" name="TextBox 26"/>
          <p:cNvSpPr txBox="1">
            <a:spLocks noChangeArrowheads="1"/>
          </p:cNvSpPr>
          <p:nvPr/>
        </p:nvSpPr>
        <p:spPr bwMode="auto">
          <a:xfrm>
            <a:off x="3798888" y="5232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D</a:t>
            </a:r>
          </a:p>
        </p:txBody>
      </p:sp>
      <p:sp>
        <p:nvSpPr>
          <p:cNvPr id="18454" name="TextBox 27"/>
          <p:cNvSpPr txBox="1">
            <a:spLocks noChangeArrowheads="1"/>
          </p:cNvSpPr>
          <p:nvPr/>
        </p:nvSpPr>
        <p:spPr bwMode="auto">
          <a:xfrm>
            <a:off x="7315200" y="52578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D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5105400" y="4341813"/>
            <a:ext cx="2560638" cy="1587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456" name="TextBox 29"/>
          <p:cNvSpPr txBox="1">
            <a:spLocks noChangeArrowheads="1"/>
          </p:cNvSpPr>
          <p:nvPr/>
        </p:nvSpPr>
        <p:spPr bwMode="auto">
          <a:xfrm>
            <a:off x="1081088" y="4572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8457" name="TextBox 30"/>
          <p:cNvSpPr txBox="1">
            <a:spLocks noChangeArrowheads="1"/>
          </p:cNvSpPr>
          <p:nvPr/>
        </p:nvSpPr>
        <p:spPr bwMode="auto">
          <a:xfrm>
            <a:off x="2895600" y="5867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8458" name="TextBox 31"/>
          <p:cNvSpPr txBox="1">
            <a:spLocks noChangeArrowheads="1"/>
          </p:cNvSpPr>
          <p:nvPr/>
        </p:nvSpPr>
        <p:spPr bwMode="auto">
          <a:xfrm>
            <a:off x="2970213" y="43180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E</a:t>
            </a:r>
            <a:r>
              <a:rPr lang="en-US" sz="24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8459" name="TextBox 32"/>
          <p:cNvSpPr txBox="1">
            <a:spLocks noChangeArrowheads="1"/>
          </p:cNvSpPr>
          <p:nvPr/>
        </p:nvSpPr>
        <p:spPr bwMode="auto">
          <a:xfrm>
            <a:off x="2514600" y="3160713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70C0"/>
                </a:solidFill>
                <a:latin typeface="Perpetua" pitchFamily="18" charset="0"/>
              </a:rPr>
              <a:t>Sebelum Kebijakan</a:t>
            </a:r>
          </a:p>
        </p:txBody>
      </p:sp>
      <p:sp>
        <p:nvSpPr>
          <p:cNvPr id="18460" name="TextBox 33"/>
          <p:cNvSpPr txBox="1">
            <a:spLocks noChangeArrowheads="1"/>
          </p:cNvSpPr>
          <p:nvPr/>
        </p:nvSpPr>
        <p:spPr bwMode="auto">
          <a:xfrm>
            <a:off x="6019800" y="32004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70C0"/>
                </a:solidFill>
                <a:latin typeface="Perpetua" pitchFamily="18" charset="0"/>
              </a:rPr>
              <a:t>Sesudah Kebijakan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 flipH="1" flipV="1">
            <a:off x="2958307" y="5017294"/>
            <a:ext cx="1371600" cy="158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462" name="TextBox 38"/>
          <p:cNvSpPr txBox="1">
            <a:spLocks noChangeArrowheads="1"/>
          </p:cNvSpPr>
          <p:nvPr/>
        </p:nvSpPr>
        <p:spPr bwMode="auto">
          <a:xfrm>
            <a:off x="3327400" y="4829175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E</a:t>
            </a:r>
            <a:r>
              <a:rPr lang="en-US" sz="2400" baseline="-25000">
                <a:latin typeface="Perpetua" pitchFamily="18" charset="0"/>
              </a:rPr>
              <a:t>1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8463" name="TextBox 39"/>
          <p:cNvSpPr txBox="1">
            <a:spLocks noChangeArrowheads="1"/>
          </p:cNvSpPr>
          <p:nvPr/>
        </p:nvSpPr>
        <p:spPr bwMode="auto">
          <a:xfrm>
            <a:off x="3417888" y="5867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S</a:t>
            </a:r>
            <a:endParaRPr lang="en-US" baseline="-25000">
              <a:latin typeface="Perpetua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625600" y="5281613"/>
            <a:ext cx="2011363" cy="1587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465" name="TextBox 41"/>
          <p:cNvSpPr txBox="1">
            <a:spLocks noChangeArrowheads="1"/>
          </p:cNvSpPr>
          <p:nvPr/>
        </p:nvSpPr>
        <p:spPr bwMode="auto">
          <a:xfrm>
            <a:off x="1066800" y="5081588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1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43" name="Arc 42"/>
          <p:cNvSpPr/>
          <p:nvPr/>
        </p:nvSpPr>
        <p:spPr>
          <a:xfrm rot="11304658">
            <a:off x="6308725" y="1595438"/>
            <a:ext cx="4410075" cy="4283075"/>
          </a:xfrm>
          <a:prstGeom prst="arc">
            <a:avLst>
              <a:gd name="adj1" fmla="val 17795180"/>
              <a:gd name="adj2" fmla="val 2043721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67" name="TextBox 43"/>
          <p:cNvSpPr txBox="1">
            <a:spLocks noChangeArrowheads="1"/>
          </p:cNvSpPr>
          <p:nvPr/>
        </p:nvSpPr>
        <p:spPr bwMode="auto">
          <a:xfrm>
            <a:off x="4649788" y="46863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8468" name="TextBox 44"/>
          <p:cNvSpPr txBox="1">
            <a:spLocks noChangeArrowheads="1"/>
          </p:cNvSpPr>
          <p:nvPr/>
        </p:nvSpPr>
        <p:spPr bwMode="auto">
          <a:xfrm>
            <a:off x="6400800" y="5867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8469" name="TextBox 46"/>
          <p:cNvSpPr txBox="1">
            <a:spLocks noChangeArrowheads="1"/>
          </p:cNvSpPr>
          <p:nvPr/>
        </p:nvSpPr>
        <p:spPr bwMode="auto">
          <a:xfrm>
            <a:off x="6858000" y="58674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S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8470" name="TextBox 47"/>
          <p:cNvSpPr txBox="1">
            <a:spLocks noChangeArrowheads="1"/>
          </p:cNvSpPr>
          <p:nvPr/>
        </p:nvSpPr>
        <p:spPr bwMode="auto">
          <a:xfrm>
            <a:off x="4572000" y="41910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HD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8471" name="TextBox 48"/>
          <p:cNvSpPr txBox="1">
            <a:spLocks noChangeArrowheads="1"/>
          </p:cNvSpPr>
          <p:nvPr/>
        </p:nvSpPr>
        <p:spPr bwMode="auto">
          <a:xfrm>
            <a:off x="6464300" y="4392613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E</a:t>
            </a:r>
            <a:r>
              <a:rPr lang="en-US" sz="24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8472" name="TextBox 49"/>
          <p:cNvSpPr txBox="1">
            <a:spLocks noChangeArrowheads="1"/>
          </p:cNvSpPr>
          <p:nvPr/>
        </p:nvSpPr>
        <p:spPr bwMode="auto">
          <a:xfrm>
            <a:off x="7772400" y="4191000"/>
            <a:ext cx="106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Harga Dasar</a:t>
            </a:r>
          </a:p>
        </p:txBody>
      </p:sp>
      <p:sp>
        <p:nvSpPr>
          <p:cNvPr id="18473" name="TextBox 50"/>
          <p:cNvSpPr txBox="1">
            <a:spLocks noChangeArrowheads="1"/>
          </p:cNvSpPr>
          <p:nvPr/>
        </p:nvSpPr>
        <p:spPr bwMode="auto">
          <a:xfrm>
            <a:off x="2743200" y="3759200"/>
            <a:ext cx="10668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Exsess Supply</a:t>
            </a:r>
          </a:p>
        </p:txBody>
      </p:sp>
      <p:sp>
        <p:nvSpPr>
          <p:cNvPr id="52" name="Right Brace 51"/>
          <p:cNvSpPr/>
          <p:nvPr/>
        </p:nvSpPr>
        <p:spPr>
          <a:xfrm>
            <a:off x="3173568" y="3811074"/>
            <a:ext cx="254358" cy="685800"/>
          </a:xfrm>
          <a:prstGeom prst="rightBrace">
            <a:avLst>
              <a:gd name="adj1" fmla="val 25000"/>
              <a:gd name="adj2" fmla="val 50000"/>
            </a:avLst>
          </a:prstGeom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2921000" y="4316413"/>
            <a:ext cx="730250" cy="1587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2210594" y="5028406"/>
            <a:ext cx="1371600" cy="1588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477" name="TextBox 54"/>
          <p:cNvSpPr txBox="1">
            <a:spLocks noChangeArrowheads="1"/>
          </p:cNvSpPr>
          <p:nvPr/>
        </p:nvSpPr>
        <p:spPr bwMode="auto">
          <a:xfrm>
            <a:off x="2516188" y="5867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D</a:t>
            </a:r>
            <a:endParaRPr lang="en-US" baseline="-25000">
              <a:latin typeface="Perpetua" pitchFamily="18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5714207" y="5028406"/>
            <a:ext cx="1371600" cy="1587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6400007" y="5028406"/>
            <a:ext cx="1371600" cy="158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480" name="TextBox 57"/>
          <p:cNvSpPr txBox="1">
            <a:spLocks noChangeArrowheads="1"/>
          </p:cNvSpPr>
          <p:nvPr/>
        </p:nvSpPr>
        <p:spPr bwMode="auto">
          <a:xfrm>
            <a:off x="6019800" y="5867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D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59" name="Right Brace 58"/>
          <p:cNvSpPr/>
          <p:nvPr/>
        </p:nvSpPr>
        <p:spPr>
          <a:xfrm>
            <a:off x="6705600" y="5943600"/>
            <a:ext cx="152400" cy="685800"/>
          </a:xfrm>
          <a:prstGeom prst="rightBrace">
            <a:avLst>
              <a:gd name="adj1" fmla="val 25000"/>
              <a:gd name="adj2" fmla="val 50000"/>
            </a:avLst>
          </a:prstGeom>
          <a:ln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82" name="TextBox 59"/>
          <p:cNvSpPr txBox="1">
            <a:spLocks noChangeArrowheads="1"/>
          </p:cNvSpPr>
          <p:nvPr/>
        </p:nvSpPr>
        <p:spPr bwMode="auto">
          <a:xfrm>
            <a:off x="6157913" y="6324600"/>
            <a:ext cx="1333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Cost Pemerintah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rot="5400000">
            <a:off x="723901" y="5045075"/>
            <a:ext cx="6397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5400000" flipH="1" flipV="1">
            <a:off x="4279107" y="4610894"/>
            <a:ext cx="53340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lowchart: Connector 70"/>
          <p:cNvSpPr/>
          <p:nvPr/>
        </p:nvSpPr>
        <p:spPr>
          <a:xfrm>
            <a:off x="4419600" y="4049713"/>
            <a:ext cx="623888" cy="1295400"/>
          </a:xfrm>
          <a:prstGeom prst="flowChartConnector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305800" cy="6248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b="1" dirty="0" smtClean="0"/>
              <a:t>(2). </a:t>
            </a:r>
            <a:r>
              <a:rPr lang="en-US" sz="1800" b="1" dirty="0" err="1" smtClean="0"/>
              <a:t>Harga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Pembelian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Pemerintah</a:t>
            </a:r>
            <a:r>
              <a:rPr lang="en-US" sz="1800" b="1" dirty="0" smtClean="0"/>
              <a:t> </a:t>
            </a:r>
          </a:p>
          <a:p>
            <a:pPr marL="9144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      </a:t>
            </a:r>
            <a:r>
              <a:rPr lang="en-US" sz="2000" dirty="0" err="1" smtClean="0">
                <a:solidFill>
                  <a:srgbClr val="0070C0"/>
                </a:solidFill>
              </a:rPr>
              <a:t>Tujuan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kebijakan</a:t>
            </a:r>
            <a:r>
              <a:rPr lang="en-US" sz="2000" dirty="0" smtClean="0">
                <a:solidFill>
                  <a:srgbClr val="0070C0"/>
                </a:solidFill>
              </a:rPr>
              <a:t> 	</a:t>
            </a:r>
            <a:r>
              <a:rPr lang="en-US" sz="2000" dirty="0" smtClean="0"/>
              <a:t>: - </a:t>
            </a:r>
            <a:r>
              <a:rPr lang="en-US" sz="2000" dirty="0" err="1" smtClean="0"/>
              <a:t>Stabilisasi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peningkatan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pendapatan</a:t>
            </a:r>
            <a:r>
              <a:rPr lang="en-US" sz="2000" dirty="0" smtClean="0"/>
              <a:t>  </a:t>
            </a:r>
            <a:r>
              <a:rPr lang="en-US" sz="2000" dirty="0" err="1" smtClean="0"/>
              <a:t>petani</a:t>
            </a:r>
            <a:endParaRPr lang="en-US" sz="2000" dirty="0" smtClean="0"/>
          </a:p>
          <a:p>
            <a:pPr marL="9144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		   	  -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ditetapkan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diharapkan</a:t>
            </a:r>
            <a:r>
              <a:rPr lang="en-US" sz="2000" dirty="0" smtClean="0"/>
              <a:t> </a:t>
            </a:r>
            <a:r>
              <a:rPr lang="en-US" sz="2000" dirty="0" err="1" smtClean="0"/>
              <a:t>dpt</a:t>
            </a:r>
            <a:r>
              <a:rPr lang="en-US" sz="2000" dirty="0" smtClean="0"/>
              <a:t> 			    </a:t>
            </a:r>
            <a:r>
              <a:rPr lang="en-US" sz="2000" dirty="0" err="1" smtClean="0"/>
              <a:t>memperbaiki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endParaRPr lang="en-US" sz="2000" dirty="0" smtClean="0"/>
          </a:p>
          <a:p>
            <a:pPr marL="9144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70C0"/>
                </a:solidFill>
              </a:rPr>
              <a:t>      </a:t>
            </a:r>
            <a:r>
              <a:rPr lang="en-US" sz="2000" dirty="0" err="1" smtClean="0">
                <a:solidFill>
                  <a:srgbClr val="0070C0"/>
                </a:solidFill>
              </a:rPr>
              <a:t>Damapk</a:t>
            </a:r>
            <a:r>
              <a:rPr lang="en-US" sz="2000" dirty="0" smtClean="0">
                <a:solidFill>
                  <a:srgbClr val="0070C0"/>
                </a:solidFill>
              </a:rPr>
              <a:t> &amp;</a:t>
            </a:r>
            <a:r>
              <a:rPr lang="en-US" sz="2000" dirty="0" err="1" smtClean="0">
                <a:solidFill>
                  <a:srgbClr val="0070C0"/>
                </a:solidFill>
              </a:rPr>
              <a:t>Konsekuensi</a:t>
            </a:r>
            <a:r>
              <a:rPr lang="en-US" sz="2000" dirty="0" smtClean="0"/>
              <a:t>	  : 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naik</a:t>
            </a:r>
            <a:r>
              <a:rPr lang="en-US" sz="2000" dirty="0" smtClean="0"/>
              <a:t>,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membeli</a:t>
            </a:r>
            <a:r>
              <a:rPr lang="en-US" sz="2000" dirty="0" smtClean="0"/>
              <a:t> </a:t>
            </a:r>
            <a:r>
              <a:rPr lang="en-US" sz="2000" dirty="0" err="1" smtClean="0"/>
              <a:t>sebagian</a:t>
            </a:r>
            <a:r>
              <a:rPr lang="en-US" sz="2000" dirty="0" smtClean="0"/>
              <a:t> excess 			     supply (</a:t>
            </a:r>
            <a:r>
              <a:rPr lang="en-US" sz="2000" dirty="0" err="1" smtClean="0"/>
              <a:t>sebesar</a:t>
            </a:r>
            <a:r>
              <a:rPr lang="en-US" sz="2000" dirty="0" smtClean="0"/>
              <a:t> </a:t>
            </a:r>
            <a:r>
              <a:rPr lang="en-US" sz="2000" dirty="0" err="1" smtClean="0"/>
              <a:t>HPP</a:t>
            </a:r>
            <a:r>
              <a:rPr lang="en-US" sz="2000" dirty="0" smtClean="0"/>
              <a:t>), </a:t>
            </a:r>
            <a:r>
              <a:rPr lang="en-US" sz="2000" dirty="0" err="1" smtClean="0"/>
              <a:t>sisanya</a:t>
            </a:r>
            <a:r>
              <a:rPr lang="en-US" sz="2000" dirty="0" smtClean="0"/>
              <a:t> </a:t>
            </a:r>
            <a:r>
              <a:rPr lang="en-US" sz="2000" dirty="0" err="1" smtClean="0"/>
              <a:t>diserahkan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, </a:t>
            </a:r>
          </a:p>
          <a:p>
            <a:pPr marL="9144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      </a:t>
            </a:r>
            <a:r>
              <a:rPr lang="en-US" sz="2000" dirty="0" err="1" smtClean="0">
                <a:solidFill>
                  <a:srgbClr val="0070C0"/>
                </a:solidFill>
              </a:rPr>
              <a:t>Contoh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kasus</a:t>
            </a:r>
            <a:r>
              <a:rPr lang="en-US" sz="2000" dirty="0" smtClean="0">
                <a:solidFill>
                  <a:srgbClr val="0070C0"/>
                </a:solidFill>
              </a:rPr>
              <a:t>      	  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rgbClr val="0070C0"/>
                </a:solidFill>
              </a:rPr>
              <a:t>  </a:t>
            </a:r>
            <a:r>
              <a:rPr lang="en-US" sz="2000" dirty="0" err="1" smtClean="0"/>
              <a:t>Gabah</a:t>
            </a:r>
            <a:r>
              <a:rPr lang="en-US" sz="2000" dirty="0" smtClean="0"/>
              <a:t> (</a:t>
            </a:r>
            <a:r>
              <a:rPr lang="en-US" sz="2000" dirty="0" err="1" smtClean="0"/>
              <a:t>musim</a:t>
            </a:r>
            <a:r>
              <a:rPr lang="en-US" sz="2000" dirty="0" smtClean="0"/>
              <a:t> </a:t>
            </a:r>
            <a:r>
              <a:rPr lang="en-US" sz="2000" dirty="0" err="1" smtClean="0"/>
              <a:t>panen</a:t>
            </a:r>
            <a:r>
              <a:rPr lang="en-US" sz="2000" dirty="0" smtClean="0"/>
              <a:t>)</a:t>
            </a:r>
            <a:endParaRPr lang="en-US" sz="2400" dirty="0" smtClean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09601" y="4724400"/>
            <a:ext cx="19812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00200" y="57150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115594" y="4723606"/>
            <a:ext cx="1981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05400" y="57150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 rot="11304658">
            <a:off x="2768600" y="1436688"/>
            <a:ext cx="4410075" cy="4283075"/>
          </a:xfrm>
          <a:prstGeom prst="arc">
            <a:avLst>
              <a:gd name="adj1" fmla="val 17605381"/>
              <a:gd name="adj2" fmla="val 2021476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rc 11"/>
          <p:cNvSpPr/>
          <p:nvPr/>
        </p:nvSpPr>
        <p:spPr>
          <a:xfrm rot="5071508">
            <a:off x="-173831" y="977106"/>
            <a:ext cx="3702050" cy="4897438"/>
          </a:xfrm>
          <a:prstGeom prst="arc">
            <a:avLst>
              <a:gd name="adj1" fmla="val 17273526"/>
              <a:gd name="adj2" fmla="val 2103334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Arc 13"/>
          <p:cNvSpPr/>
          <p:nvPr/>
        </p:nvSpPr>
        <p:spPr>
          <a:xfrm rot="4962258">
            <a:off x="3457576" y="1025525"/>
            <a:ext cx="3509962" cy="4859337"/>
          </a:xfrm>
          <a:prstGeom prst="arc">
            <a:avLst>
              <a:gd name="adj1" fmla="val 17154266"/>
              <a:gd name="adj2" fmla="val 2103334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646238" y="4799013"/>
            <a:ext cx="1554162" cy="1587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67" name="TextBox 16"/>
          <p:cNvSpPr txBox="1">
            <a:spLocks noChangeArrowheads="1"/>
          </p:cNvSpPr>
          <p:nvPr/>
        </p:nvSpPr>
        <p:spPr bwMode="auto">
          <a:xfrm>
            <a:off x="1066800" y="35052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Harga</a:t>
            </a:r>
          </a:p>
        </p:txBody>
      </p:sp>
      <p:sp>
        <p:nvSpPr>
          <p:cNvPr id="19468" name="TextBox 17"/>
          <p:cNvSpPr txBox="1">
            <a:spLocks noChangeArrowheads="1"/>
          </p:cNvSpPr>
          <p:nvPr/>
        </p:nvSpPr>
        <p:spPr bwMode="auto">
          <a:xfrm>
            <a:off x="4557713" y="35052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Harga</a:t>
            </a:r>
          </a:p>
        </p:txBody>
      </p:sp>
      <p:sp>
        <p:nvSpPr>
          <p:cNvPr id="19469" name="TextBox 18"/>
          <p:cNvSpPr txBox="1">
            <a:spLocks noChangeArrowheads="1"/>
          </p:cNvSpPr>
          <p:nvPr/>
        </p:nvSpPr>
        <p:spPr bwMode="auto">
          <a:xfrm>
            <a:off x="3886200" y="57912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Jumlah</a:t>
            </a:r>
          </a:p>
        </p:txBody>
      </p:sp>
      <p:sp>
        <p:nvSpPr>
          <p:cNvPr id="19470" name="TextBox 19"/>
          <p:cNvSpPr txBox="1">
            <a:spLocks noChangeArrowheads="1"/>
          </p:cNvSpPr>
          <p:nvPr/>
        </p:nvSpPr>
        <p:spPr bwMode="auto">
          <a:xfrm>
            <a:off x="7620000" y="57912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Jumlah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5105400" y="4800600"/>
            <a:ext cx="1554163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2742407" y="5257006"/>
            <a:ext cx="914400" cy="1587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6172994" y="5257006"/>
            <a:ext cx="9144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74" name="TextBox 24"/>
          <p:cNvSpPr txBox="1">
            <a:spLocks noChangeArrowheads="1"/>
          </p:cNvSpPr>
          <p:nvPr/>
        </p:nvSpPr>
        <p:spPr bwMode="auto">
          <a:xfrm>
            <a:off x="3975100" y="3657600"/>
            <a:ext cx="368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S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9475" name="TextBox 25"/>
          <p:cNvSpPr txBox="1">
            <a:spLocks noChangeArrowheads="1"/>
          </p:cNvSpPr>
          <p:nvPr/>
        </p:nvSpPr>
        <p:spPr bwMode="auto">
          <a:xfrm>
            <a:off x="7543800" y="35052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S</a:t>
            </a:r>
          </a:p>
        </p:txBody>
      </p:sp>
      <p:sp>
        <p:nvSpPr>
          <p:cNvPr id="19476" name="TextBox 26"/>
          <p:cNvSpPr txBox="1">
            <a:spLocks noChangeArrowheads="1"/>
          </p:cNvSpPr>
          <p:nvPr/>
        </p:nvSpPr>
        <p:spPr bwMode="auto">
          <a:xfrm>
            <a:off x="3798888" y="5232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D</a:t>
            </a:r>
          </a:p>
        </p:txBody>
      </p:sp>
      <p:sp>
        <p:nvSpPr>
          <p:cNvPr id="19477" name="TextBox 27"/>
          <p:cNvSpPr txBox="1">
            <a:spLocks noChangeArrowheads="1"/>
          </p:cNvSpPr>
          <p:nvPr/>
        </p:nvSpPr>
        <p:spPr bwMode="auto">
          <a:xfrm>
            <a:off x="7315200" y="52578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D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5105400" y="4341813"/>
            <a:ext cx="2560638" cy="1587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79" name="TextBox 29"/>
          <p:cNvSpPr txBox="1">
            <a:spLocks noChangeArrowheads="1"/>
          </p:cNvSpPr>
          <p:nvPr/>
        </p:nvSpPr>
        <p:spPr bwMode="auto">
          <a:xfrm>
            <a:off x="1081088" y="4572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9480" name="TextBox 30"/>
          <p:cNvSpPr txBox="1">
            <a:spLocks noChangeArrowheads="1"/>
          </p:cNvSpPr>
          <p:nvPr/>
        </p:nvSpPr>
        <p:spPr bwMode="auto">
          <a:xfrm>
            <a:off x="2971800" y="58674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0</a:t>
            </a:r>
            <a:endParaRPr lang="en-US" sz="1600" baseline="-25000">
              <a:latin typeface="Perpetua" pitchFamily="18" charset="0"/>
            </a:endParaRPr>
          </a:p>
        </p:txBody>
      </p:sp>
      <p:sp>
        <p:nvSpPr>
          <p:cNvPr id="19481" name="TextBox 31"/>
          <p:cNvSpPr txBox="1">
            <a:spLocks noChangeArrowheads="1"/>
          </p:cNvSpPr>
          <p:nvPr/>
        </p:nvSpPr>
        <p:spPr bwMode="auto">
          <a:xfrm>
            <a:off x="2970213" y="43180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E</a:t>
            </a:r>
            <a:r>
              <a:rPr lang="en-US" sz="24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9482" name="TextBox 32"/>
          <p:cNvSpPr txBox="1">
            <a:spLocks noChangeArrowheads="1"/>
          </p:cNvSpPr>
          <p:nvPr/>
        </p:nvSpPr>
        <p:spPr bwMode="auto">
          <a:xfrm>
            <a:off x="2514600" y="28194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70C0"/>
                </a:solidFill>
                <a:latin typeface="Perpetua" pitchFamily="18" charset="0"/>
              </a:rPr>
              <a:t>Sebelum Kebijakan</a:t>
            </a:r>
          </a:p>
        </p:txBody>
      </p:sp>
      <p:sp>
        <p:nvSpPr>
          <p:cNvPr id="19483" name="TextBox 33"/>
          <p:cNvSpPr txBox="1">
            <a:spLocks noChangeArrowheads="1"/>
          </p:cNvSpPr>
          <p:nvPr/>
        </p:nvSpPr>
        <p:spPr bwMode="auto">
          <a:xfrm>
            <a:off x="6019800" y="28956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70C0"/>
                </a:solidFill>
                <a:latin typeface="Perpetua" pitchFamily="18" charset="0"/>
              </a:rPr>
              <a:t>Sesudah Kebijakan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 flipH="1" flipV="1">
            <a:off x="3047207" y="5017294"/>
            <a:ext cx="1371600" cy="158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85" name="TextBox 38"/>
          <p:cNvSpPr txBox="1">
            <a:spLocks noChangeArrowheads="1"/>
          </p:cNvSpPr>
          <p:nvPr/>
        </p:nvSpPr>
        <p:spPr bwMode="auto">
          <a:xfrm>
            <a:off x="3327400" y="4829175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E</a:t>
            </a:r>
            <a:r>
              <a:rPr lang="en-US" sz="2400" baseline="-25000">
                <a:latin typeface="Perpetua" pitchFamily="18" charset="0"/>
              </a:rPr>
              <a:t>1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9486" name="TextBox 39"/>
          <p:cNvSpPr txBox="1">
            <a:spLocks noChangeArrowheads="1"/>
          </p:cNvSpPr>
          <p:nvPr/>
        </p:nvSpPr>
        <p:spPr bwMode="auto">
          <a:xfrm>
            <a:off x="3417888" y="58674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S</a:t>
            </a:r>
            <a:endParaRPr lang="en-US" sz="1600" baseline="-25000">
              <a:latin typeface="Perpetua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625600" y="5281613"/>
            <a:ext cx="2011363" cy="1587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88" name="TextBox 41"/>
          <p:cNvSpPr txBox="1">
            <a:spLocks noChangeArrowheads="1"/>
          </p:cNvSpPr>
          <p:nvPr/>
        </p:nvSpPr>
        <p:spPr bwMode="auto">
          <a:xfrm>
            <a:off x="1066800" y="5081588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1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43" name="Arc 42"/>
          <p:cNvSpPr/>
          <p:nvPr/>
        </p:nvSpPr>
        <p:spPr>
          <a:xfrm rot="11304658">
            <a:off x="6308725" y="1595438"/>
            <a:ext cx="4410075" cy="4283075"/>
          </a:xfrm>
          <a:prstGeom prst="arc">
            <a:avLst>
              <a:gd name="adj1" fmla="val 17795180"/>
              <a:gd name="adj2" fmla="val 2043721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90" name="TextBox 43"/>
          <p:cNvSpPr txBox="1">
            <a:spLocks noChangeArrowheads="1"/>
          </p:cNvSpPr>
          <p:nvPr/>
        </p:nvSpPr>
        <p:spPr bwMode="auto">
          <a:xfrm>
            <a:off x="4649788" y="46863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9491" name="TextBox 44"/>
          <p:cNvSpPr txBox="1">
            <a:spLocks noChangeArrowheads="1"/>
          </p:cNvSpPr>
          <p:nvPr/>
        </p:nvSpPr>
        <p:spPr bwMode="auto">
          <a:xfrm>
            <a:off x="6400800" y="5867400"/>
            <a:ext cx="45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0</a:t>
            </a:r>
            <a:endParaRPr lang="en-US" sz="1600" baseline="-25000">
              <a:latin typeface="Perpetua" pitchFamily="18" charset="0"/>
            </a:endParaRPr>
          </a:p>
        </p:txBody>
      </p:sp>
      <p:sp>
        <p:nvSpPr>
          <p:cNvPr id="19492" name="TextBox 46"/>
          <p:cNvSpPr txBox="1">
            <a:spLocks noChangeArrowheads="1"/>
          </p:cNvSpPr>
          <p:nvPr/>
        </p:nvSpPr>
        <p:spPr bwMode="auto">
          <a:xfrm>
            <a:off x="6640513" y="5867400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Q</a:t>
            </a:r>
            <a:r>
              <a:rPr lang="en-US" sz="1600" baseline="-34000">
                <a:latin typeface="Perpetua" pitchFamily="18" charset="0"/>
              </a:rPr>
              <a:t>HPP</a:t>
            </a:r>
            <a:endParaRPr lang="en-US" sz="1400" baseline="-34000">
              <a:latin typeface="Perpetua" pitchFamily="18" charset="0"/>
            </a:endParaRPr>
          </a:p>
        </p:txBody>
      </p:sp>
      <p:sp>
        <p:nvSpPr>
          <p:cNvPr id="19493" name="TextBox 47"/>
          <p:cNvSpPr txBox="1">
            <a:spLocks noChangeArrowheads="1"/>
          </p:cNvSpPr>
          <p:nvPr/>
        </p:nvSpPr>
        <p:spPr bwMode="auto">
          <a:xfrm>
            <a:off x="4495800" y="41910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HPP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9494" name="TextBox 48"/>
          <p:cNvSpPr txBox="1">
            <a:spLocks noChangeArrowheads="1"/>
          </p:cNvSpPr>
          <p:nvPr/>
        </p:nvSpPr>
        <p:spPr bwMode="auto">
          <a:xfrm>
            <a:off x="6464300" y="4392613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E</a:t>
            </a:r>
            <a:r>
              <a:rPr lang="en-US" sz="24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19495" name="TextBox 49"/>
          <p:cNvSpPr txBox="1">
            <a:spLocks noChangeArrowheads="1"/>
          </p:cNvSpPr>
          <p:nvPr/>
        </p:nvSpPr>
        <p:spPr bwMode="auto">
          <a:xfrm>
            <a:off x="7696200" y="419100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Harga Pembelian</a:t>
            </a:r>
          </a:p>
          <a:p>
            <a:r>
              <a:rPr lang="en-US" sz="1400">
                <a:latin typeface="Perpetua" pitchFamily="18" charset="0"/>
              </a:rPr>
              <a:t>Pemerintah</a:t>
            </a:r>
          </a:p>
        </p:txBody>
      </p:sp>
      <p:sp>
        <p:nvSpPr>
          <p:cNvPr id="19496" name="TextBox 50"/>
          <p:cNvSpPr txBox="1">
            <a:spLocks noChangeArrowheads="1"/>
          </p:cNvSpPr>
          <p:nvPr/>
        </p:nvSpPr>
        <p:spPr bwMode="auto">
          <a:xfrm>
            <a:off x="2743200" y="3759200"/>
            <a:ext cx="10668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Exsess Supply</a:t>
            </a:r>
          </a:p>
        </p:txBody>
      </p:sp>
      <p:sp>
        <p:nvSpPr>
          <p:cNvPr id="52" name="Right Brace 51"/>
          <p:cNvSpPr/>
          <p:nvPr/>
        </p:nvSpPr>
        <p:spPr>
          <a:xfrm>
            <a:off x="3249768" y="3733800"/>
            <a:ext cx="179232" cy="837126"/>
          </a:xfrm>
          <a:prstGeom prst="rightBrace">
            <a:avLst>
              <a:gd name="adj1" fmla="val 25000"/>
              <a:gd name="adj2" fmla="val 50000"/>
            </a:avLst>
          </a:prstGeom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2921000" y="4316413"/>
            <a:ext cx="730250" cy="1587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2210594" y="5028406"/>
            <a:ext cx="1371600" cy="1588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00" name="TextBox 54"/>
          <p:cNvSpPr txBox="1">
            <a:spLocks noChangeArrowheads="1"/>
          </p:cNvSpPr>
          <p:nvPr/>
        </p:nvSpPr>
        <p:spPr bwMode="auto">
          <a:xfrm>
            <a:off x="2590800" y="58674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D</a:t>
            </a:r>
            <a:endParaRPr lang="en-US" sz="1600" baseline="-25000">
              <a:latin typeface="Perpetua" pitchFamily="18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5714207" y="5028406"/>
            <a:ext cx="1371600" cy="1587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6552407" y="5028406"/>
            <a:ext cx="1371600" cy="158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03" name="TextBox 57"/>
          <p:cNvSpPr txBox="1">
            <a:spLocks noChangeArrowheads="1"/>
          </p:cNvSpPr>
          <p:nvPr/>
        </p:nvSpPr>
        <p:spPr bwMode="auto">
          <a:xfrm>
            <a:off x="6019800" y="58674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D</a:t>
            </a:r>
            <a:endParaRPr lang="en-US" sz="1600" baseline="-25000">
              <a:latin typeface="Perpetua" pitchFamily="18" charset="0"/>
            </a:endParaRPr>
          </a:p>
        </p:txBody>
      </p:sp>
      <p:sp>
        <p:nvSpPr>
          <p:cNvPr id="59" name="Right Brace 58"/>
          <p:cNvSpPr/>
          <p:nvPr/>
        </p:nvSpPr>
        <p:spPr>
          <a:xfrm>
            <a:off x="6477000" y="5943600"/>
            <a:ext cx="228600" cy="685800"/>
          </a:xfrm>
          <a:prstGeom prst="rightBrace">
            <a:avLst>
              <a:gd name="adj1" fmla="val 25000"/>
              <a:gd name="adj2" fmla="val 50000"/>
            </a:avLst>
          </a:prstGeom>
          <a:ln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05" name="TextBox 59"/>
          <p:cNvSpPr txBox="1">
            <a:spLocks noChangeArrowheads="1"/>
          </p:cNvSpPr>
          <p:nvPr/>
        </p:nvSpPr>
        <p:spPr bwMode="auto">
          <a:xfrm>
            <a:off x="5715000" y="6324600"/>
            <a:ext cx="1333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Cost Pemerintah</a:t>
            </a:r>
          </a:p>
        </p:txBody>
      </p:sp>
      <p:cxnSp>
        <p:nvCxnSpPr>
          <p:cNvPr id="62" name="Straight Connector 61"/>
          <p:cNvCxnSpPr/>
          <p:nvPr/>
        </p:nvCxnSpPr>
        <p:spPr>
          <a:xfrm rot="5400000" flipH="1" flipV="1">
            <a:off x="6247607" y="5028406"/>
            <a:ext cx="1371600" cy="1587"/>
          </a:xfrm>
          <a:prstGeom prst="line">
            <a:avLst/>
          </a:prstGeom>
          <a:ln w="25400">
            <a:solidFill>
              <a:srgbClr val="7030A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07" name="TextBox 64"/>
          <p:cNvSpPr txBox="1">
            <a:spLocks noChangeArrowheads="1"/>
          </p:cNvSpPr>
          <p:nvPr/>
        </p:nvSpPr>
        <p:spPr bwMode="auto">
          <a:xfrm>
            <a:off x="7099300" y="58674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Perpetua" pitchFamily="18" charset="0"/>
              </a:rPr>
              <a:t> Q</a:t>
            </a:r>
            <a:r>
              <a:rPr lang="en-US" sz="1600" baseline="-25000">
                <a:latin typeface="Perpetua" pitchFamily="18" charset="0"/>
              </a:rPr>
              <a:t>S</a:t>
            </a:r>
          </a:p>
        </p:txBody>
      </p:sp>
      <p:sp>
        <p:nvSpPr>
          <p:cNvPr id="66" name="Right Brace 65"/>
          <p:cNvSpPr/>
          <p:nvPr/>
        </p:nvSpPr>
        <p:spPr>
          <a:xfrm>
            <a:off x="7150995" y="6071316"/>
            <a:ext cx="228600" cy="457200"/>
          </a:xfrm>
          <a:prstGeom prst="rightBrace">
            <a:avLst>
              <a:gd name="adj1" fmla="val 25000"/>
              <a:gd name="adj2" fmla="val 50000"/>
            </a:avLst>
          </a:prstGeom>
          <a:ln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09" name="TextBox 66"/>
          <p:cNvSpPr txBox="1">
            <a:spLocks noChangeArrowheads="1"/>
          </p:cNvSpPr>
          <p:nvPr/>
        </p:nvSpPr>
        <p:spPr bwMode="auto">
          <a:xfrm>
            <a:off x="7008813" y="6323013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Pasar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713582" y="5028406"/>
            <a:ext cx="68580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5400000" flipH="1" flipV="1">
            <a:off x="4215607" y="4609306"/>
            <a:ext cx="60960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381500" y="4024313"/>
            <a:ext cx="685800" cy="12954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381000"/>
            <a:ext cx="8229600" cy="6172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2000" b="1" smtClean="0"/>
              <a:t>(3). Harga Atap (Ceiling price)</a:t>
            </a:r>
          </a:p>
          <a:p>
            <a:pPr lvl="1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solidFill>
                  <a:srgbClr val="0070C0"/>
                </a:solidFill>
              </a:rPr>
              <a:t>  Tujuan kebijakan 		</a:t>
            </a:r>
            <a:r>
              <a:rPr lang="en-US" sz="1800" smtClean="0"/>
              <a:t>:  - Stabilisasi harga dan menekan biaya konsumen</a:t>
            </a:r>
          </a:p>
          <a:p>
            <a:pPr lvl="1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/>
              <a:t>			  	   - Harga yg ditetapkan </a:t>
            </a:r>
            <a:r>
              <a:rPr lang="en-US" sz="1800" b="1" smtClean="0"/>
              <a:t>tdk boleh </a:t>
            </a:r>
            <a:r>
              <a:rPr lang="en-US" sz="1800" smtClean="0"/>
              <a:t>lebih tinggi dari harga atap</a:t>
            </a:r>
          </a:p>
          <a:p>
            <a:pPr lvl="1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/>
              <a:t>  </a:t>
            </a:r>
            <a:r>
              <a:rPr lang="en-US" sz="1800" smtClean="0">
                <a:solidFill>
                  <a:srgbClr val="0070C0"/>
                </a:solidFill>
              </a:rPr>
              <a:t>Damapk &amp;Konsekuensi</a:t>
            </a:r>
            <a:r>
              <a:rPr lang="en-US" sz="1800" smtClean="0"/>
              <a:t>	:   Harga turun, pemerintah men-supply sebesar excess demand </a:t>
            </a:r>
          </a:p>
          <a:p>
            <a:pPr lvl="1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/>
              <a:t>  </a:t>
            </a:r>
            <a:r>
              <a:rPr lang="en-US" sz="1800" smtClean="0">
                <a:solidFill>
                  <a:srgbClr val="0070C0"/>
                </a:solidFill>
              </a:rPr>
              <a:t>Contoh kasus     		</a:t>
            </a:r>
            <a:r>
              <a:rPr lang="en-US" sz="1800" smtClean="0"/>
              <a:t>:</a:t>
            </a:r>
            <a:r>
              <a:rPr lang="en-US" sz="1800" smtClean="0">
                <a:solidFill>
                  <a:srgbClr val="0070C0"/>
                </a:solidFill>
              </a:rPr>
              <a:t>   </a:t>
            </a:r>
            <a:r>
              <a:rPr lang="en-US" sz="1800" smtClean="0"/>
              <a:t>Beras (saat musim paceklik)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09601" y="4724400"/>
            <a:ext cx="19812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00200" y="57150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115594" y="4723606"/>
            <a:ext cx="1981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05400" y="57150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 rot="11304658">
            <a:off x="2295525" y="1397000"/>
            <a:ext cx="4814888" cy="4140200"/>
          </a:xfrm>
          <a:prstGeom prst="arc">
            <a:avLst>
              <a:gd name="adj1" fmla="val 17007541"/>
              <a:gd name="adj2" fmla="val 204895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rc 11"/>
          <p:cNvSpPr/>
          <p:nvPr/>
        </p:nvSpPr>
        <p:spPr>
          <a:xfrm rot="3885178">
            <a:off x="-291306" y="1135856"/>
            <a:ext cx="3708400" cy="5072063"/>
          </a:xfrm>
          <a:prstGeom prst="arc">
            <a:avLst>
              <a:gd name="adj1" fmla="val 18074277"/>
              <a:gd name="adj2" fmla="val 2156858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600200" y="4891088"/>
            <a:ext cx="1463675" cy="1587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490" name="TextBox 16"/>
          <p:cNvSpPr txBox="1">
            <a:spLocks noChangeArrowheads="1"/>
          </p:cNvSpPr>
          <p:nvPr/>
        </p:nvSpPr>
        <p:spPr bwMode="auto">
          <a:xfrm>
            <a:off x="1066800" y="35052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Harga</a:t>
            </a:r>
          </a:p>
        </p:txBody>
      </p:sp>
      <p:sp>
        <p:nvSpPr>
          <p:cNvPr id="20491" name="TextBox 17"/>
          <p:cNvSpPr txBox="1">
            <a:spLocks noChangeArrowheads="1"/>
          </p:cNvSpPr>
          <p:nvPr/>
        </p:nvSpPr>
        <p:spPr bwMode="auto">
          <a:xfrm>
            <a:off x="4557713" y="35052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Harga</a:t>
            </a:r>
          </a:p>
        </p:txBody>
      </p:sp>
      <p:sp>
        <p:nvSpPr>
          <p:cNvPr id="20492" name="TextBox 18"/>
          <p:cNvSpPr txBox="1">
            <a:spLocks noChangeArrowheads="1"/>
          </p:cNvSpPr>
          <p:nvPr/>
        </p:nvSpPr>
        <p:spPr bwMode="auto">
          <a:xfrm>
            <a:off x="3886200" y="57912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Jumlah</a:t>
            </a:r>
          </a:p>
        </p:txBody>
      </p:sp>
      <p:sp>
        <p:nvSpPr>
          <p:cNvPr id="20493" name="TextBox 19"/>
          <p:cNvSpPr txBox="1">
            <a:spLocks noChangeArrowheads="1"/>
          </p:cNvSpPr>
          <p:nvPr/>
        </p:nvSpPr>
        <p:spPr bwMode="auto">
          <a:xfrm>
            <a:off x="7620000" y="57912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Jumlah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5105400" y="4800600"/>
            <a:ext cx="1554163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2624931" y="5303044"/>
            <a:ext cx="822325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6172994" y="5257006"/>
            <a:ext cx="9144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497" name="TextBox 24"/>
          <p:cNvSpPr txBox="1">
            <a:spLocks noChangeArrowheads="1"/>
          </p:cNvSpPr>
          <p:nvPr/>
        </p:nvSpPr>
        <p:spPr bwMode="auto">
          <a:xfrm>
            <a:off x="3822700" y="3668713"/>
            <a:ext cx="368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S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20498" name="TextBox 25"/>
          <p:cNvSpPr txBox="1">
            <a:spLocks noChangeArrowheads="1"/>
          </p:cNvSpPr>
          <p:nvPr/>
        </p:nvSpPr>
        <p:spPr bwMode="auto">
          <a:xfrm>
            <a:off x="7239000" y="3592513"/>
            <a:ext cx="304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S</a:t>
            </a:r>
          </a:p>
        </p:txBody>
      </p:sp>
      <p:sp>
        <p:nvSpPr>
          <p:cNvPr id="20499" name="TextBox 26"/>
          <p:cNvSpPr txBox="1">
            <a:spLocks noChangeArrowheads="1"/>
          </p:cNvSpPr>
          <p:nvPr/>
        </p:nvSpPr>
        <p:spPr bwMode="auto">
          <a:xfrm>
            <a:off x="3886200" y="5232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D</a:t>
            </a:r>
          </a:p>
        </p:txBody>
      </p:sp>
      <p:sp>
        <p:nvSpPr>
          <p:cNvPr id="20500" name="TextBox 27"/>
          <p:cNvSpPr txBox="1">
            <a:spLocks noChangeArrowheads="1"/>
          </p:cNvSpPr>
          <p:nvPr/>
        </p:nvSpPr>
        <p:spPr bwMode="auto">
          <a:xfrm>
            <a:off x="7467600" y="53340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D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5105400" y="5256213"/>
            <a:ext cx="2651125" cy="1587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02" name="TextBox 29"/>
          <p:cNvSpPr txBox="1">
            <a:spLocks noChangeArrowheads="1"/>
          </p:cNvSpPr>
          <p:nvPr/>
        </p:nvSpPr>
        <p:spPr bwMode="auto">
          <a:xfrm>
            <a:off x="1081088" y="4572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20503" name="TextBox 30"/>
          <p:cNvSpPr txBox="1">
            <a:spLocks noChangeArrowheads="1"/>
          </p:cNvSpPr>
          <p:nvPr/>
        </p:nvSpPr>
        <p:spPr bwMode="auto">
          <a:xfrm>
            <a:off x="2895600" y="5867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20504" name="TextBox 31"/>
          <p:cNvSpPr txBox="1">
            <a:spLocks noChangeArrowheads="1"/>
          </p:cNvSpPr>
          <p:nvPr/>
        </p:nvSpPr>
        <p:spPr bwMode="auto">
          <a:xfrm>
            <a:off x="2819400" y="4430713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E</a:t>
            </a:r>
            <a:r>
              <a:rPr lang="en-US" sz="24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20505" name="TextBox 32"/>
          <p:cNvSpPr txBox="1">
            <a:spLocks noChangeArrowheads="1"/>
          </p:cNvSpPr>
          <p:nvPr/>
        </p:nvSpPr>
        <p:spPr bwMode="auto">
          <a:xfrm>
            <a:off x="2590800" y="27432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70C0"/>
                </a:solidFill>
                <a:latin typeface="Perpetua" pitchFamily="18" charset="0"/>
              </a:rPr>
              <a:t>Sebelum Kebijakan</a:t>
            </a:r>
          </a:p>
        </p:txBody>
      </p:sp>
      <p:sp>
        <p:nvSpPr>
          <p:cNvPr id="20506" name="TextBox 33"/>
          <p:cNvSpPr txBox="1">
            <a:spLocks noChangeArrowheads="1"/>
          </p:cNvSpPr>
          <p:nvPr/>
        </p:nvSpPr>
        <p:spPr bwMode="auto">
          <a:xfrm>
            <a:off x="6096000" y="28194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70C0"/>
                </a:solidFill>
                <a:latin typeface="Perpetua" pitchFamily="18" charset="0"/>
              </a:rPr>
              <a:t>Sesudah Kebijakan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 flipH="1" flipV="1">
            <a:off x="3415507" y="5501481"/>
            <a:ext cx="457200" cy="158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08" name="TextBox 39"/>
          <p:cNvSpPr txBox="1">
            <a:spLocks noChangeArrowheads="1"/>
          </p:cNvSpPr>
          <p:nvPr/>
        </p:nvSpPr>
        <p:spPr bwMode="auto">
          <a:xfrm>
            <a:off x="3417888" y="5867400"/>
            <a:ext cx="544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D</a:t>
            </a:r>
            <a:endParaRPr lang="en-US" baseline="-25000">
              <a:latin typeface="Perpetua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625600" y="4267200"/>
            <a:ext cx="9144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10" name="TextBox 41"/>
          <p:cNvSpPr txBox="1">
            <a:spLocks noChangeArrowheads="1"/>
          </p:cNvSpPr>
          <p:nvPr/>
        </p:nvSpPr>
        <p:spPr bwMode="auto">
          <a:xfrm>
            <a:off x="1066800" y="4114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1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20511" name="TextBox 43"/>
          <p:cNvSpPr txBox="1">
            <a:spLocks noChangeArrowheads="1"/>
          </p:cNvSpPr>
          <p:nvPr/>
        </p:nvSpPr>
        <p:spPr bwMode="auto">
          <a:xfrm>
            <a:off x="4572000" y="46863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20512" name="TextBox 44"/>
          <p:cNvSpPr txBox="1">
            <a:spLocks noChangeArrowheads="1"/>
          </p:cNvSpPr>
          <p:nvPr/>
        </p:nvSpPr>
        <p:spPr bwMode="auto">
          <a:xfrm>
            <a:off x="6400800" y="5867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20513" name="TextBox 46"/>
          <p:cNvSpPr txBox="1">
            <a:spLocks noChangeArrowheads="1"/>
          </p:cNvSpPr>
          <p:nvPr/>
        </p:nvSpPr>
        <p:spPr bwMode="auto">
          <a:xfrm>
            <a:off x="6858000" y="58674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D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20514" name="TextBox 47"/>
          <p:cNvSpPr txBox="1">
            <a:spLocks noChangeArrowheads="1"/>
          </p:cNvSpPr>
          <p:nvPr/>
        </p:nvSpPr>
        <p:spPr bwMode="auto">
          <a:xfrm>
            <a:off x="4572000" y="50292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sz="2000" baseline="-25000">
                <a:latin typeface="Perpetua" pitchFamily="18" charset="0"/>
              </a:rPr>
              <a:t>A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20515" name="TextBox 48"/>
          <p:cNvSpPr txBox="1">
            <a:spLocks noChangeArrowheads="1"/>
          </p:cNvSpPr>
          <p:nvPr/>
        </p:nvSpPr>
        <p:spPr bwMode="auto">
          <a:xfrm>
            <a:off x="6464300" y="4392613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E</a:t>
            </a:r>
            <a:r>
              <a:rPr lang="en-US" sz="2400" baseline="-25000">
                <a:latin typeface="Perpetua" pitchFamily="18" charset="0"/>
              </a:rPr>
              <a:t>0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20516" name="TextBox 49"/>
          <p:cNvSpPr txBox="1">
            <a:spLocks noChangeArrowheads="1"/>
          </p:cNvSpPr>
          <p:nvPr/>
        </p:nvSpPr>
        <p:spPr bwMode="auto">
          <a:xfrm>
            <a:off x="7848600" y="5105400"/>
            <a:ext cx="106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Harga Atap</a:t>
            </a:r>
          </a:p>
        </p:txBody>
      </p:sp>
      <p:sp>
        <p:nvSpPr>
          <p:cNvPr id="20517" name="TextBox 50"/>
          <p:cNvSpPr txBox="1">
            <a:spLocks noChangeArrowheads="1"/>
          </p:cNvSpPr>
          <p:nvPr/>
        </p:nvSpPr>
        <p:spPr bwMode="auto">
          <a:xfrm>
            <a:off x="2514600" y="5435600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Exsess Demand</a:t>
            </a:r>
          </a:p>
        </p:txBody>
      </p:sp>
      <p:cxnSp>
        <p:nvCxnSpPr>
          <p:cNvPr id="54" name="Straight Connector 53"/>
          <p:cNvCxnSpPr/>
          <p:nvPr/>
        </p:nvCxnSpPr>
        <p:spPr>
          <a:xfrm rot="5400000" flipH="1" flipV="1">
            <a:off x="1781969" y="4982369"/>
            <a:ext cx="1463675" cy="1587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19" name="TextBox 54"/>
          <p:cNvSpPr txBox="1">
            <a:spLocks noChangeArrowheads="1"/>
          </p:cNvSpPr>
          <p:nvPr/>
        </p:nvSpPr>
        <p:spPr bwMode="auto">
          <a:xfrm>
            <a:off x="2209800" y="5867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S</a:t>
            </a:r>
            <a:endParaRPr lang="en-US" baseline="-25000">
              <a:latin typeface="Perpetua" pitchFamily="18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5791994" y="5501481"/>
            <a:ext cx="457200" cy="1588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6934994" y="5485606"/>
            <a:ext cx="457200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522" name="TextBox 57"/>
          <p:cNvSpPr txBox="1">
            <a:spLocks noChangeArrowheads="1"/>
          </p:cNvSpPr>
          <p:nvPr/>
        </p:nvSpPr>
        <p:spPr bwMode="auto">
          <a:xfrm>
            <a:off x="5791200" y="5867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sz="2000" baseline="-25000">
                <a:latin typeface="Perpetua" pitchFamily="18" charset="0"/>
              </a:rPr>
              <a:t>S</a:t>
            </a:r>
            <a:endParaRPr lang="en-US" baseline="-25000">
              <a:latin typeface="Perpetua" pitchFamily="18" charset="0"/>
            </a:endParaRPr>
          </a:p>
        </p:txBody>
      </p:sp>
      <p:sp>
        <p:nvSpPr>
          <p:cNvPr id="59" name="Right Brace 58"/>
          <p:cNvSpPr/>
          <p:nvPr/>
        </p:nvSpPr>
        <p:spPr>
          <a:xfrm>
            <a:off x="6477000" y="5753637"/>
            <a:ext cx="152400" cy="1143000"/>
          </a:xfrm>
          <a:prstGeom prst="rightBrace">
            <a:avLst>
              <a:gd name="adj1" fmla="val 25000"/>
              <a:gd name="adj2" fmla="val 50000"/>
            </a:avLst>
          </a:prstGeom>
          <a:ln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24" name="TextBox 59"/>
          <p:cNvSpPr txBox="1">
            <a:spLocks noChangeArrowheads="1"/>
          </p:cNvSpPr>
          <p:nvPr/>
        </p:nvSpPr>
        <p:spPr bwMode="auto">
          <a:xfrm>
            <a:off x="5822950" y="6350000"/>
            <a:ext cx="1333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Cost Pemerintah</a:t>
            </a:r>
          </a:p>
        </p:txBody>
      </p:sp>
      <p:sp>
        <p:nvSpPr>
          <p:cNvPr id="61" name="Right Brace 60"/>
          <p:cNvSpPr/>
          <p:nvPr/>
        </p:nvSpPr>
        <p:spPr>
          <a:xfrm>
            <a:off x="2997558" y="4927242"/>
            <a:ext cx="165279" cy="989526"/>
          </a:xfrm>
          <a:prstGeom prst="rightBrace">
            <a:avLst>
              <a:gd name="adj1" fmla="val 25000"/>
              <a:gd name="adj2" fmla="val 50000"/>
            </a:avLst>
          </a:prstGeom>
          <a:ln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>
            <a:off x="2540000" y="5283200"/>
            <a:ext cx="1096963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 flipH="1" flipV="1">
            <a:off x="773907" y="4521994"/>
            <a:ext cx="53340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/>
          <p:cNvSpPr/>
          <p:nvPr/>
        </p:nvSpPr>
        <p:spPr>
          <a:xfrm rot="3885178">
            <a:off x="3213894" y="1137444"/>
            <a:ext cx="3708400" cy="5072062"/>
          </a:xfrm>
          <a:prstGeom prst="arc">
            <a:avLst>
              <a:gd name="adj1" fmla="val 18074277"/>
              <a:gd name="adj2" fmla="val 2156858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" name="Arc 65"/>
          <p:cNvSpPr/>
          <p:nvPr/>
        </p:nvSpPr>
        <p:spPr>
          <a:xfrm rot="11304658">
            <a:off x="6110288" y="1289050"/>
            <a:ext cx="4400550" cy="4279900"/>
          </a:xfrm>
          <a:prstGeom prst="arc">
            <a:avLst>
              <a:gd name="adj1" fmla="val 17007541"/>
              <a:gd name="adj2" fmla="val 204895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ight Brace 67"/>
          <p:cNvSpPr/>
          <p:nvPr/>
        </p:nvSpPr>
        <p:spPr>
          <a:xfrm>
            <a:off x="6540321" y="4928316"/>
            <a:ext cx="165279" cy="989526"/>
          </a:xfrm>
          <a:prstGeom prst="rightBrace">
            <a:avLst>
              <a:gd name="adj1" fmla="val 25000"/>
              <a:gd name="adj2" fmla="val 50000"/>
            </a:avLst>
          </a:prstGeom>
          <a:ln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31" name="TextBox 68"/>
          <p:cNvSpPr txBox="1">
            <a:spLocks noChangeArrowheads="1"/>
          </p:cNvSpPr>
          <p:nvPr/>
        </p:nvSpPr>
        <p:spPr bwMode="auto">
          <a:xfrm>
            <a:off x="6021388" y="5461000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Perpetua" pitchFamily="18" charset="0"/>
              </a:rPr>
              <a:t>Exsess Demand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rot="5400000">
            <a:off x="4267201" y="5105400"/>
            <a:ext cx="609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4343400" y="4572000"/>
            <a:ext cx="685800" cy="1066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5.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Kebijakan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Tarif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7772400" cy="5181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solidFill>
                  <a:srgbClr val="0070C0"/>
                </a:solidFill>
              </a:rPr>
              <a:t>Tujuan	: </a:t>
            </a:r>
            <a:r>
              <a:rPr lang="en-US" sz="2000" smtClean="0"/>
              <a:t>mempertahankan harga diatas harga impor atau dunia, melindungi 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/>
              <a:t>                  petani dalam negeri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smtClean="0">
                <a:solidFill>
                  <a:srgbClr val="0070C0"/>
                </a:solidFill>
              </a:rPr>
              <a:t>Dampak</a:t>
            </a:r>
            <a:r>
              <a:rPr lang="en-US" sz="2000" smtClean="0"/>
              <a:t>	: kebijakan tarif berdampak pada produksi domestik, konsumsi dan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smtClean="0"/>
              <a:t>                  impor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smtClean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50813" y="4724400"/>
            <a:ext cx="259238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447800" y="6019800"/>
            <a:ext cx="609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21514" idx="2"/>
          </p:cNvCxnSpPr>
          <p:nvPr/>
        </p:nvCxnSpPr>
        <p:spPr>
          <a:xfrm flipV="1">
            <a:off x="2667000" y="3494088"/>
            <a:ext cx="1714500" cy="14589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5562600" y="3581400"/>
            <a:ext cx="144780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47800" y="4038600"/>
            <a:ext cx="5211763" cy="158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447800" y="4343400"/>
            <a:ext cx="5211763" cy="1588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4" name="TextBox 17"/>
          <p:cNvSpPr txBox="1">
            <a:spLocks noChangeArrowheads="1"/>
          </p:cNvSpPr>
          <p:nvPr/>
        </p:nvSpPr>
        <p:spPr bwMode="auto">
          <a:xfrm>
            <a:off x="4191000" y="3124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S</a:t>
            </a:r>
          </a:p>
        </p:txBody>
      </p:sp>
      <p:sp>
        <p:nvSpPr>
          <p:cNvPr id="21515" name="TextBox 18"/>
          <p:cNvSpPr txBox="1">
            <a:spLocks noChangeArrowheads="1"/>
          </p:cNvSpPr>
          <p:nvPr/>
        </p:nvSpPr>
        <p:spPr bwMode="auto">
          <a:xfrm>
            <a:off x="5562600" y="3124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D</a:t>
            </a:r>
          </a:p>
        </p:txBody>
      </p:sp>
      <p:sp>
        <p:nvSpPr>
          <p:cNvPr id="21516" name="TextBox 19"/>
          <p:cNvSpPr txBox="1">
            <a:spLocks noChangeArrowheads="1"/>
          </p:cNvSpPr>
          <p:nvPr/>
        </p:nvSpPr>
        <p:spPr bwMode="auto">
          <a:xfrm>
            <a:off x="1600200" y="50292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Perpetua" pitchFamily="18" charset="0"/>
              </a:rPr>
              <a:t>Produksi Domestik</a:t>
            </a:r>
          </a:p>
        </p:txBody>
      </p:sp>
      <p:sp>
        <p:nvSpPr>
          <p:cNvPr id="21517" name="TextBox 20"/>
          <p:cNvSpPr txBox="1">
            <a:spLocks noChangeArrowheads="1"/>
          </p:cNvSpPr>
          <p:nvPr/>
        </p:nvSpPr>
        <p:spPr bwMode="auto">
          <a:xfrm>
            <a:off x="4419600" y="50292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Perpetua" pitchFamily="18" charset="0"/>
              </a:rPr>
              <a:t>Impor</a:t>
            </a:r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2515394" y="5182394"/>
            <a:ext cx="16764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772569" y="5036344"/>
            <a:ext cx="1920875" cy="15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5162550" y="5035550"/>
            <a:ext cx="191928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5563394" y="5180806"/>
            <a:ext cx="16764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Left Brace 28"/>
          <p:cNvSpPr/>
          <p:nvPr/>
        </p:nvSpPr>
        <p:spPr>
          <a:xfrm>
            <a:off x="6715257" y="4012842"/>
            <a:ext cx="76200" cy="381000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23" name="TextBox 29"/>
          <p:cNvSpPr txBox="1">
            <a:spLocks noChangeArrowheads="1"/>
          </p:cNvSpPr>
          <p:nvPr/>
        </p:nvSpPr>
        <p:spPr bwMode="auto">
          <a:xfrm>
            <a:off x="6858000" y="40386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Perpetua" pitchFamily="18" charset="0"/>
              </a:rPr>
              <a:t>Tarif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-76200" y="4233446"/>
            <a:ext cx="1600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latin typeface="+mn-lt"/>
              </a:rPr>
              <a:t>Harga</a:t>
            </a:r>
            <a:r>
              <a:rPr lang="en-US" sz="1600" dirty="0">
                <a:latin typeface="+mn-lt"/>
              </a:rPr>
              <a:t> per unit</a:t>
            </a:r>
          </a:p>
        </p:txBody>
      </p:sp>
      <p:sp>
        <p:nvSpPr>
          <p:cNvPr id="21525" name="TextBox 31"/>
          <p:cNvSpPr txBox="1">
            <a:spLocks noChangeArrowheads="1"/>
          </p:cNvSpPr>
          <p:nvPr/>
        </p:nvSpPr>
        <p:spPr bwMode="auto">
          <a:xfrm>
            <a:off x="1143000" y="30480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</a:p>
        </p:txBody>
      </p:sp>
      <p:sp>
        <p:nvSpPr>
          <p:cNvPr id="21526" name="TextBox 32"/>
          <p:cNvSpPr txBox="1">
            <a:spLocks noChangeArrowheads="1"/>
          </p:cNvSpPr>
          <p:nvPr/>
        </p:nvSpPr>
        <p:spPr bwMode="auto">
          <a:xfrm>
            <a:off x="7467600" y="61722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Perpetua" pitchFamily="18" charset="0"/>
              </a:rPr>
              <a:t>Jumlah</a:t>
            </a:r>
          </a:p>
        </p:txBody>
      </p:sp>
      <p:sp>
        <p:nvSpPr>
          <p:cNvPr id="21527" name="TextBox 33"/>
          <p:cNvSpPr txBox="1">
            <a:spLocks noChangeArrowheads="1"/>
          </p:cNvSpPr>
          <p:nvPr/>
        </p:nvSpPr>
        <p:spPr bwMode="auto">
          <a:xfrm>
            <a:off x="3100388" y="6096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1</a:t>
            </a:r>
          </a:p>
        </p:txBody>
      </p:sp>
      <p:sp>
        <p:nvSpPr>
          <p:cNvPr id="21528" name="TextBox 34"/>
          <p:cNvSpPr txBox="1">
            <a:spLocks noChangeArrowheads="1"/>
          </p:cNvSpPr>
          <p:nvPr/>
        </p:nvSpPr>
        <p:spPr bwMode="auto">
          <a:xfrm>
            <a:off x="3505200" y="6096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2</a:t>
            </a:r>
          </a:p>
        </p:txBody>
      </p:sp>
      <p:sp>
        <p:nvSpPr>
          <p:cNvPr id="21529" name="TextBox 35"/>
          <p:cNvSpPr txBox="1">
            <a:spLocks noChangeArrowheads="1"/>
          </p:cNvSpPr>
          <p:nvPr/>
        </p:nvSpPr>
        <p:spPr bwMode="auto">
          <a:xfrm>
            <a:off x="1081088" y="38862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baseline="-25000">
                <a:latin typeface="Perpetua" pitchFamily="18" charset="0"/>
              </a:rPr>
              <a:t>1</a:t>
            </a:r>
          </a:p>
        </p:txBody>
      </p:sp>
      <p:sp>
        <p:nvSpPr>
          <p:cNvPr id="21530" name="TextBox 36"/>
          <p:cNvSpPr txBox="1">
            <a:spLocks noChangeArrowheads="1"/>
          </p:cNvSpPr>
          <p:nvPr/>
        </p:nvSpPr>
        <p:spPr bwMode="auto">
          <a:xfrm>
            <a:off x="1081088" y="4114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baseline="-25000">
                <a:latin typeface="Perpetua" pitchFamily="18" charset="0"/>
              </a:rPr>
              <a:t>2</a:t>
            </a:r>
          </a:p>
        </p:txBody>
      </p:sp>
      <p:sp>
        <p:nvSpPr>
          <p:cNvPr id="21531" name="TextBox 37"/>
          <p:cNvSpPr txBox="1">
            <a:spLocks noChangeArrowheads="1"/>
          </p:cNvSpPr>
          <p:nvPr/>
        </p:nvSpPr>
        <p:spPr bwMode="auto">
          <a:xfrm>
            <a:off x="5791200" y="61722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3</a:t>
            </a:r>
          </a:p>
        </p:txBody>
      </p:sp>
      <p:sp>
        <p:nvSpPr>
          <p:cNvPr id="21532" name="TextBox 38"/>
          <p:cNvSpPr txBox="1">
            <a:spLocks noChangeArrowheads="1"/>
          </p:cNvSpPr>
          <p:nvPr/>
        </p:nvSpPr>
        <p:spPr bwMode="auto">
          <a:xfrm>
            <a:off x="6234113" y="61722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4</a:t>
            </a:r>
          </a:p>
        </p:txBody>
      </p:sp>
      <p:sp>
        <p:nvSpPr>
          <p:cNvPr id="40" name="Oval 39"/>
          <p:cNvSpPr/>
          <p:nvPr/>
        </p:nvSpPr>
        <p:spPr>
          <a:xfrm>
            <a:off x="914400" y="3733800"/>
            <a:ext cx="685800" cy="10668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rot="5400000" flipH="1" flipV="1">
            <a:off x="852488" y="4222750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6.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Kebijakan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Quota </a:t>
            </a:r>
            <a:r>
              <a:rPr lang="en-US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Impor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000" smtClean="0">
                <a:solidFill>
                  <a:srgbClr val="0070C0"/>
                </a:solidFill>
              </a:rPr>
              <a:t>Tujuan	: </a:t>
            </a:r>
            <a:r>
              <a:rPr lang="en-US" sz="2000" smtClean="0"/>
              <a:t>mempertahankan harga domestik tinggi (melindungi petani)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smtClean="0">
                <a:solidFill>
                  <a:srgbClr val="0070C0"/>
                </a:solidFill>
              </a:rPr>
              <a:t>Dampak</a:t>
            </a:r>
            <a:r>
              <a:rPr lang="en-US" sz="2000" smtClean="0"/>
              <a:t>	: kebijakan tarif/Quota Impor berdampak pada produkssi domestik dan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smtClean="0"/>
              <a:t>                  impor. 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smtClean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" y="4648200"/>
            <a:ext cx="27432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71600" y="6019800"/>
            <a:ext cx="5486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1562100" y="4000500"/>
            <a:ext cx="19812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71600" y="3962400"/>
            <a:ext cx="34750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581400" y="3657600"/>
            <a:ext cx="1905000" cy="99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3240088" y="3708400"/>
            <a:ext cx="1905000" cy="99060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 rot="5071508">
            <a:off x="1169988" y="1038225"/>
            <a:ext cx="3703637" cy="4138613"/>
          </a:xfrm>
          <a:prstGeom prst="arc">
            <a:avLst>
              <a:gd name="adj1" fmla="val 17273526"/>
              <a:gd name="adj2" fmla="val 2103334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84300" y="4495800"/>
            <a:ext cx="2925763" cy="1588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0" name="TextBox 18"/>
          <p:cNvSpPr txBox="1">
            <a:spLocks noChangeArrowheads="1"/>
          </p:cNvSpPr>
          <p:nvPr/>
        </p:nvSpPr>
        <p:spPr bwMode="auto">
          <a:xfrm>
            <a:off x="5105400" y="33528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Perpetua" pitchFamily="18" charset="0"/>
              </a:rPr>
              <a:t>S</a:t>
            </a:r>
          </a:p>
        </p:txBody>
      </p:sp>
      <p:sp>
        <p:nvSpPr>
          <p:cNvPr id="22541" name="TextBox 19"/>
          <p:cNvSpPr txBox="1">
            <a:spLocks noChangeArrowheads="1"/>
          </p:cNvSpPr>
          <p:nvPr/>
        </p:nvSpPr>
        <p:spPr bwMode="auto">
          <a:xfrm>
            <a:off x="3505200" y="2830513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Perpetua" pitchFamily="18" charset="0"/>
              </a:rPr>
              <a:t>D’</a:t>
            </a:r>
          </a:p>
        </p:txBody>
      </p:sp>
      <p:sp>
        <p:nvSpPr>
          <p:cNvPr id="22542" name="TextBox 20"/>
          <p:cNvSpPr txBox="1">
            <a:spLocks noChangeArrowheads="1"/>
          </p:cNvSpPr>
          <p:nvPr/>
        </p:nvSpPr>
        <p:spPr bwMode="auto">
          <a:xfrm>
            <a:off x="5029200" y="51054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Perpetua" pitchFamily="18" charset="0"/>
              </a:rPr>
              <a:t>D </a:t>
            </a:r>
            <a:r>
              <a:rPr lang="en-US" sz="1400" b="1">
                <a:latin typeface="Perpetua" pitchFamily="18" charset="0"/>
              </a:rPr>
              <a:t>i+e </a:t>
            </a:r>
            <a:r>
              <a:rPr lang="en-US" sz="1400">
                <a:latin typeface="Perpetua" pitchFamily="18" charset="0"/>
              </a:rPr>
              <a:t>(domestik+ekspor)</a:t>
            </a:r>
            <a:endParaRPr lang="en-US">
              <a:latin typeface="Perpetua" pitchFamily="18" charset="0"/>
            </a:endParaRPr>
          </a:p>
        </p:txBody>
      </p:sp>
      <p:sp>
        <p:nvSpPr>
          <p:cNvPr id="22543" name="TextBox 21"/>
          <p:cNvSpPr txBox="1">
            <a:spLocks noChangeArrowheads="1"/>
          </p:cNvSpPr>
          <p:nvPr/>
        </p:nvSpPr>
        <p:spPr bwMode="auto">
          <a:xfrm>
            <a:off x="2895600" y="53340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Perpetua" pitchFamily="18" charset="0"/>
              </a:rPr>
              <a:t>D </a:t>
            </a:r>
            <a:r>
              <a:rPr lang="en-US" sz="1400" b="1">
                <a:latin typeface="Perpetua" pitchFamily="18" charset="0"/>
              </a:rPr>
              <a:t>i</a:t>
            </a:r>
            <a:endParaRPr lang="en-US" b="1">
              <a:latin typeface="Perpetua" pitchFamily="18" charset="0"/>
            </a:endParaRPr>
          </a:p>
        </p:txBody>
      </p:sp>
      <p:sp>
        <p:nvSpPr>
          <p:cNvPr id="22544" name="TextBox 22"/>
          <p:cNvSpPr txBox="1">
            <a:spLocks noChangeArrowheads="1"/>
          </p:cNvSpPr>
          <p:nvPr/>
        </p:nvSpPr>
        <p:spPr bwMode="auto">
          <a:xfrm>
            <a:off x="1028700" y="43053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baseline="-25000">
                <a:latin typeface="Perpetua" pitchFamily="18" charset="0"/>
              </a:rPr>
              <a:t>1</a:t>
            </a:r>
          </a:p>
        </p:txBody>
      </p:sp>
      <p:sp>
        <p:nvSpPr>
          <p:cNvPr id="22545" name="TextBox 23"/>
          <p:cNvSpPr txBox="1">
            <a:spLocks noChangeArrowheads="1"/>
          </p:cNvSpPr>
          <p:nvPr/>
        </p:nvSpPr>
        <p:spPr bwMode="auto">
          <a:xfrm>
            <a:off x="1041400" y="3733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baseline="-25000">
                <a:latin typeface="Perpetua" pitchFamily="18" charset="0"/>
              </a:rPr>
              <a:t>3</a:t>
            </a:r>
          </a:p>
        </p:txBody>
      </p:sp>
      <p:sp>
        <p:nvSpPr>
          <p:cNvPr id="22546" name="TextBox 24"/>
          <p:cNvSpPr txBox="1">
            <a:spLocks noChangeArrowheads="1"/>
          </p:cNvSpPr>
          <p:nvPr/>
        </p:nvSpPr>
        <p:spPr bwMode="auto">
          <a:xfrm>
            <a:off x="1041400" y="40386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P</a:t>
            </a:r>
            <a:r>
              <a:rPr lang="en-US" baseline="-25000">
                <a:latin typeface="Perpetua" pitchFamily="18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1383507" y="4991894"/>
            <a:ext cx="2057400" cy="158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8" name="TextBox 27"/>
          <p:cNvSpPr txBox="1">
            <a:spLocks noChangeArrowheads="1"/>
          </p:cNvSpPr>
          <p:nvPr/>
        </p:nvSpPr>
        <p:spPr bwMode="auto">
          <a:xfrm>
            <a:off x="6705600" y="606266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Perpetua" pitchFamily="18" charset="0"/>
              </a:rPr>
              <a:t>Jumlah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-76200" y="4233446"/>
            <a:ext cx="1600200" cy="338554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latin typeface="+mn-lt"/>
              </a:rPr>
              <a:t>Harga</a:t>
            </a:r>
            <a:r>
              <a:rPr lang="en-US" sz="1600" dirty="0">
                <a:latin typeface="+mn-lt"/>
              </a:rPr>
              <a:t> per unit</a:t>
            </a:r>
          </a:p>
        </p:txBody>
      </p:sp>
      <p:sp>
        <p:nvSpPr>
          <p:cNvPr id="22550" name="TextBox 29"/>
          <p:cNvSpPr txBox="1">
            <a:spLocks noChangeArrowheads="1"/>
          </p:cNvSpPr>
          <p:nvPr/>
        </p:nvSpPr>
        <p:spPr bwMode="auto">
          <a:xfrm>
            <a:off x="2133600" y="6096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1</a:t>
            </a:r>
          </a:p>
        </p:txBody>
      </p:sp>
      <p:sp>
        <p:nvSpPr>
          <p:cNvPr id="22551" name="TextBox 30"/>
          <p:cNvSpPr txBox="1">
            <a:spLocks noChangeArrowheads="1"/>
          </p:cNvSpPr>
          <p:nvPr/>
        </p:nvSpPr>
        <p:spPr bwMode="auto">
          <a:xfrm>
            <a:off x="3886200" y="6096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2</a:t>
            </a:r>
          </a:p>
        </p:txBody>
      </p:sp>
      <p:sp>
        <p:nvSpPr>
          <p:cNvPr id="22552" name="TextBox 31"/>
          <p:cNvSpPr txBox="1">
            <a:spLocks noChangeArrowheads="1"/>
          </p:cNvSpPr>
          <p:nvPr/>
        </p:nvSpPr>
        <p:spPr bwMode="auto">
          <a:xfrm>
            <a:off x="4191000" y="6096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3</a:t>
            </a:r>
          </a:p>
        </p:txBody>
      </p:sp>
      <p:sp>
        <p:nvSpPr>
          <p:cNvPr id="22553" name="TextBox 32"/>
          <p:cNvSpPr txBox="1">
            <a:spLocks noChangeArrowheads="1"/>
          </p:cNvSpPr>
          <p:nvPr/>
        </p:nvSpPr>
        <p:spPr bwMode="auto">
          <a:xfrm>
            <a:off x="4495800" y="6096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Perpetua" pitchFamily="18" charset="0"/>
              </a:rPr>
              <a:t>Q</a:t>
            </a:r>
            <a:r>
              <a:rPr lang="en-US" baseline="-25000">
                <a:latin typeface="Perpetua" pitchFamily="18" charset="0"/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914400" y="3744913"/>
            <a:ext cx="685800" cy="1066800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3010694" y="4990306"/>
            <a:ext cx="2057400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3612356" y="5252244"/>
            <a:ext cx="1463675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Left Arrow 36"/>
          <p:cNvSpPr/>
          <p:nvPr/>
        </p:nvSpPr>
        <p:spPr>
          <a:xfrm>
            <a:off x="4648200" y="4800600"/>
            <a:ext cx="1524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817</TotalTime>
  <Words>434</Words>
  <Application>Microsoft Office PowerPoint</Application>
  <PresentationFormat>On-screen Show (4:3)</PresentationFormat>
  <Paragraphs>194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Arial</vt:lpstr>
      <vt:lpstr>Franklin Gothic Book</vt:lpstr>
      <vt:lpstr>Perpetua</vt:lpstr>
      <vt:lpstr>Wingdings 2</vt:lpstr>
      <vt:lpstr>Calibri</vt:lpstr>
      <vt:lpstr>Lucida Sans Unicode</vt:lpstr>
      <vt:lpstr>Wingdings 3</vt:lpstr>
      <vt:lpstr>Verdana</vt:lpstr>
      <vt:lpstr>Berlin Sans FB</vt:lpstr>
      <vt:lpstr>Garamond</vt:lpstr>
      <vt:lpstr>Wingdings</vt:lpstr>
      <vt:lpstr>Bell MT</vt:lpstr>
      <vt:lpstr>Equity</vt:lpstr>
      <vt:lpstr>Concourse</vt:lpstr>
      <vt:lpstr>Topik 11  KEBIJAKAN HARGA PRODUK PERTANIAN</vt:lpstr>
      <vt:lpstr>1. Pendahuluan</vt:lpstr>
      <vt:lpstr>2. Tujuan Kebijakan Harga</vt:lpstr>
      <vt:lpstr>3. Kebijakan Harga Produk Pertanian </vt:lpstr>
      <vt:lpstr>4. Kebijakan Harga Dasar &amp;  Harga Atap </vt:lpstr>
      <vt:lpstr>Slide 6</vt:lpstr>
      <vt:lpstr>Slide 7</vt:lpstr>
      <vt:lpstr>5. Kebijakan Tarif </vt:lpstr>
      <vt:lpstr>6. Kebijakan Quota Impor</vt:lpstr>
      <vt:lpstr>7. Kebijakan Subsidi Ekspor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MECHANISM FOR DISCOVERING PRICES</dc:title>
  <dc:creator>Ir.Adi Hadianto, MSi</dc:creator>
  <cp:lastModifiedBy>ujang</cp:lastModifiedBy>
  <cp:revision>248</cp:revision>
  <dcterms:created xsi:type="dcterms:W3CDTF">2007-11-26T23:59:34Z</dcterms:created>
  <dcterms:modified xsi:type="dcterms:W3CDTF">2012-11-26T00:10:52Z</dcterms:modified>
</cp:coreProperties>
</file>